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F5636"/>
    <a:srgbClr val="078B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 varScale="1">
        <p:scale>
          <a:sx n="82" d="100"/>
          <a:sy n="82" d="100"/>
        </p:scale>
        <p:origin x="126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3218EF-2AB7-4D8C-B6EE-DA593F4DE0AD}" type="datetimeFigureOut">
              <a:rPr lang="de-DE" smtClean="0"/>
              <a:t>19.03.2020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34D545-68C9-40AC-8221-C9852F7AD7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054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E9ABE8-9BB3-48C8-80F9-D50DFD7B07F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8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3505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4835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99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657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2680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649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5633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711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6102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578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27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3DF82-A2C3-4636-94E9-F3DC1F43851D}" type="datetimeFigureOut">
              <a:rPr lang="de-DE" smtClean="0"/>
              <a:t>19.03.2020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A1AB7-9C9C-4044-A42B-469EBA53062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7417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25" y="310356"/>
            <a:ext cx="484188" cy="71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69647"/>
            <a:ext cx="12192000" cy="844146"/>
          </a:xfrm>
        </p:spPr>
        <p:txBody>
          <a:bodyPr>
            <a:normAutofit/>
          </a:bodyPr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Latein 9b								20/03/2020   RCS</a:t>
            </a:r>
          </a:p>
        </p:txBody>
      </p:sp>
      <p:sp>
        <p:nvSpPr>
          <p:cNvPr id="7" name="Titel 3">
            <a:extLst>
              <a:ext uri="{FF2B5EF4-FFF2-40B4-BE49-F238E27FC236}">
                <a16:creationId xmlns:a16="http://schemas.microsoft.com/office/drawing/2014/main" id="{92F15B39-16CC-42C3-B50E-F78993DA65A2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DE" sz="4400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8AE16DBA-80BA-4EF9-974B-7DAD5B90AA0C}"/>
              </a:ext>
            </a:extLst>
          </p:cNvPr>
          <p:cNvCxnSpPr>
            <a:cxnSpLocks/>
          </p:cNvCxnSpPr>
          <p:nvPr/>
        </p:nvCxnSpPr>
        <p:spPr>
          <a:xfrm>
            <a:off x="0" y="1313793"/>
            <a:ext cx="1219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feld 1">
            <a:extLst>
              <a:ext uri="{FF2B5EF4-FFF2-40B4-BE49-F238E27FC236}">
                <a16:creationId xmlns:a16="http://schemas.microsoft.com/office/drawing/2014/main" id="{073049A4-869D-42D3-8AEA-7AB21BD79924}"/>
              </a:ext>
            </a:extLst>
          </p:cNvPr>
          <p:cNvSpPr txBox="1"/>
          <p:nvPr/>
        </p:nvSpPr>
        <p:spPr>
          <a:xfrm>
            <a:off x="5543551" y="3143250"/>
            <a:ext cx="593407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Text 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Aufbruchsplanung bei den Helvetiern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Das PFA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5A55DDF9-9B95-41FD-B9A6-E2953CDDABAB}"/>
              </a:ext>
            </a:extLst>
          </p:cNvPr>
          <p:cNvSpPr/>
          <p:nvPr/>
        </p:nvSpPr>
        <p:spPr>
          <a:xfrm>
            <a:off x="1161391" y="2891135"/>
            <a:ext cx="257897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PFA</a:t>
            </a:r>
          </a:p>
        </p:txBody>
      </p:sp>
    </p:spTree>
    <p:extLst>
      <p:ext uri="{BB962C8B-B14F-4D97-AF65-F5344CB8AC3E}">
        <p14:creationId xmlns:p14="http://schemas.microsoft.com/office/powerpoint/2010/main" val="2231957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2C418C-B722-4B5A-97BF-4D92C4EC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Aufgaben für den 20. März 2020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5DA709-E152-42B4-A62B-B5AA4B5FE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Arbeitsübersicht:</a:t>
            </a:r>
          </a:p>
          <a:p>
            <a:pPr lvl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Vergleichen Eurer Übersetzung von Text 9</a:t>
            </a:r>
          </a:p>
          <a:p>
            <a:pPr lvl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Lösungsvorschlag für Maßnahmenkatalog</a:t>
            </a:r>
          </a:p>
          <a:p>
            <a:pPr lvl="1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Partizip Futur Aktiv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811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9B27F9-180A-4369-9523-FEB662628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6" y="365126"/>
            <a:ext cx="1962149" cy="5911850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Hier kommt die Über-set-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zung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von Text 9: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2CD317-867A-43C3-AA98-24C9624490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325" y="130174"/>
            <a:ext cx="10515600" cy="607060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(1) Nach dessen Tod versuchen die Helvetier um nichts weniger das,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was sie beschlossen hatten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zu machen [frei: in die Tat umzusetzen],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um aus ihrem Gebiet hinauszugehen [besser als „damit sie…“ oder „dass sie…“].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(2) Sobald sie glaubten,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dass sie schon für diese Sache bereit seien,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 stecken sie alle ihre Städte,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bis zu zwölf an der Zahl,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 bis zu 400 Dörfer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 und alle übrigen privaten Gebäude [gemeint sind Höfe außerhalb von Dörfern und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 Städten] in Brand.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(3) Alles Getreide,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außer dem, das sie mit sich tragen wollen [siehe Extrazettel!],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 verbrennen sie,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damit sie, weil die Hoffnung auf Heimkehr genommen worden ist, bereiter dazu sind,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alle Gefahren auf sich zu nehmen; [okay, das war schwer]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(5) Sie befehlen,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dass jeder für sich Mehl für drei Monate von zu Hause mitnimmt.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(6) Sie überreden ihre Nachbarn, die Rauraker, die </a:t>
            </a:r>
            <a:r>
              <a:rPr lang="de-DE" sz="6000" dirty="0" err="1">
                <a:latin typeface="Arial" panose="020B0604020202020204" pitchFamily="34" charset="0"/>
                <a:cs typeface="Arial" panose="020B0604020202020204" pitchFamily="34" charset="0"/>
              </a:rPr>
              <a:t>Tulinger</a:t>
            </a: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und die </a:t>
            </a:r>
            <a:r>
              <a:rPr lang="de-DE" sz="6000" dirty="0" err="1">
                <a:latin typeface="Arial" panose="020B0604020202020204" pitchFamily="34" charset="0"/>
                <a:cs typeface="Arial" panose="020B0604020202020204" pitchFamily="34" charset="0"/>
              </a:rPr>
              <a:t>Latobriger</a:t>
            </a: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dass 		sie denselben Plan nutzen [frei: sich ihnen anschließen]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und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	nachdem ihre Städte und Dörfer niedergebrannt worden sind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mit ihnen gemeinsam aufbrechen.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und machen sich die Boier,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die jenseits des Rheins gewohnt hatten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und auf norischen Acker (Gebiet) hinübergegangen waren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	und die Stadt </a:t>
            </a:r>
            <a:r>
              <a:rPr lang="de-DE" sz="6000" dirty="0" err="1">
                <a:latin typeface="Arial" panose="020B0604020202020204" pitchFamily="34" charset="0"/>
                <a:cs typeface="Arial" panose="020B0604020202020204" pitchFamily="34" charset="0"/>
              </a:rPr>
              <a:t>Noreia</a:t>
            </a: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belagerten,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>     die aufgenommen worden waren, zu Verbündeten.</a:t>
            </a:r>
          </a:p>
          <a:p>
            <a:endParaRPr lang="de-DE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ED68EA70-E5DD-40AA-9E13-DF19F8486A5B}"/>
              </a:ext>
            </a:extLst>
          </p:cNvPr>
          <p:cNvSpPr/>
          <p:nvPr/>
        </p:nvSpPr>
        <p:spPr>
          <a:xfrm>
            <a:off x="8343900" y="5534025"/>
            <a:ext cx="3762375" cy="119380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Auf der nächsten Seite kommt der Maßnahmenkatalog</a:t>
            </a:r>
          </a:p>
        </p:txBody>
      </p:sp>
    </p:spTree>
    <p:extLst>
      <p:ext uri="{BB962C8B-B14F-4D97-AF65-F5344CB8AC3E}">
        <p14:creationId xmlns:p14="http://schemas.microsoft.com/office/powerpoint/2010/main" val="4158702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crollen: vertikal 9">
            <a:extLst>
              <a:ext uri="{FF2B5EF4-FFF2-40B4-BE49-F238E27FC236}">
                <a16:creationId xmlns:a16="http://schemas.microsoft.com/office/drawing/2014/main" id="{54003B01-DBCE-4B58-BF20-639E838323C9}"/>
              </a:ext>
            </a:extLst>
          </p:cNvPr>
          <p:cNvSpPr/>
          <p:nvPr/>
        </p:nvSpPr>
        <p:spPr>
          <a:xfrm>
            <a:off x="2771776" y="676275"/>
            <a:ext cx="5353050" cy="5238750"/>
          </a:xfrm>
          <a:prstGeom prst="verticalScroll">
            <a:avLst>
              <a:gd name="adj" fmla="val 13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Aufgabenzettel der Helvetier: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12 Städte, 400 Dörfer und sonstige Landgüter niederbrennen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Nahrungsmittel, die nicht für den Marsch gebrauchet werden, verbrennen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Nahrungsmittel sich für drei Monate mit nehmen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unsere Nachbarn, die Rauraker,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Tulinger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und </a:t>
            </a:r>
            <a:r>
              <a:rPr lang="de-DE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Latobriger</a:t>
            </a: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überreden, das auch alles zu machen und mitzukommen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de-DE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Boier auch mitnehmen</a:t>
            </a:r>
          </a:p>
        </p:txBody>
      </p:sp>
    </p:spTree>
    <p:extLst>
      <p:ext uri="{BB962C8B-B14F-4D97-AF65-F5344CB8AC3E}">
        <p14:creationId xmlns:p14="http://schemas.microsoft.com/office/powerpoint/2010/main" val="2708472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142E8-6079-4BB9-B1AD-5D4F209E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Partizip Futur Aktiv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D3E01D-56A7-4401-9D36-F9A255216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8590"/>
          </a:xfrm>
        </p:spPr>
        <p:txBody>
          <a:bodyPr>
            <a:normAutofit lnSpcReduction="10000"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Wir hatten uns ja schon über das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artizip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utur </a:t>
            </a:r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ktiv(PFA) unterhalten. Bisher war es für den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Infitiv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Futur aktiv wichtig.</a:t>
            </a:r>
          </a:p>
          <a:p>
            <a:pPr mar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Im zweiten Schritt lernt Ihr jetzt, wie das PFA sonst noch benutzt wird.</a:t>
            </a:r>
          </a:p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Geht die Präsentation dazu einfach weiter durch! Ihr findet alles auch auf dem beiliegendem Arbeitsbogen!</a:t>
            </a:r>
          </a:p>
        </p:txBody>
      </p:sp>
      <p:sp>
        <p:nvSpPr>
          <p:cNvPr id="4" name="Scrollen: horizontal 8">
            <a:extLst>
              <a:ext uri="{FF2B5EF4-FFF2-40B4-BE49-F238E27FC236}">
                <a16:creationId xmlns:a16="http://schemas.microsoft.com/office/drawing/2014/main" id="{570851EC-EBF6-4AF1-B5A6-EF7E5F3F5523}"/>
              </a:ext>
            </a:extLst>
          </p:cNvPr>
          <p:cNvSpPr/>
          <p:nvPr/>
        </p:nvSpPr>
        <p:spPr>
          <a:xfrm>
            <a:off x="838200" y="2713595"/>
            <a:ext cx="5081954" cy="22804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artizip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utur </a:t>
            </a:r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ktiv (PFA):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PPP-Stamm + -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ur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/a/um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Bsp.: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scribere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PPP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script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-um</a:t>
            </a:r>
          </a:p>
          <a:p>
            <a:pPr algn="ctr"/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PFA: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script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-ur-um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crollen: horizontal 4">
            <a:extLst>
              <a:ext uri="{FF2B5EF4-FFF2-40B4-BE49-F238E27FC236}">
                <a16:creationId xmlns:a16="http://schemas.microsoft.com/office/drawing/2014/main" id="{CD46C518-6E6F-4845-85BD-FC3624088ACA}"/>
              </a:ext>
            </a:extLst>
          </p:cNvPr>
          <p:cNvSpPr/>
          <p:nvPr/>
        </p:nvSpPr>
        <p:spPr>
          <a:xfrm>
            <a:off x="6383216" y="2713595"/>
            <a:ext cx="5081953" cy="228043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latin typeface="Arial" panose="020B0604020202020204" pitchFamily="34" charset="0"/>
                <a:cs typeface="Arial" panose="020B0604020202020204" pitchFamily="34" charset="0"/>
              </a:rPr>
              <a:t>Infinitiv Futur Aktiv:</a:t>
            </a:r>
            <a:endParaRPr lang="de-DE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PFA + esse: </a:t>
            </a:r>
          </a:p>
          <a:p>
            <a:pPr algn="ctr"/>
            <a:r>
              <a:rPr lang="de-DE" sz="2800" dirty="0" err="1">
                <a:latin typeface="Arial" panose="020B0604020202020204" pitchFamily="34" charset="0"/>
                <a:cs typeface="Arial" panose="020B0604020202020204" pitchFamily="34" charset="0"/>
              </a:rPr>
              <a:t>scripturus</a:t>
            </a:r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/-a/-um esse</a:t>
            </a:r>
          </a:p>
        </p:txBody>
      </p:sp>
    </p:spTree>
    <p:extLst>
      <p:ext uri="{BB962C8B-B14F-4D97-AF65-F5344CB8AC3E}">
        <p14:creationId xmlns:p14="http://schemas.microsoft.com/office/powerpoint/2010/main" val="420889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142E8-6079-4BB9-B1AD-5D4F209E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Partizip Futur Aktiv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D3E01D-56A7-4401-9D36-F9A255216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38590"/>
          </a:xfrm>
        </p:spPr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PFA ist nicht wie das PPP  p______, sondern a______ zu benutzen.</a:t>
            </a:r>
          </a:p>
          <a:p>
            <a:pPr lvl="0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Die Handlung, die das PFA beschreibt ist  </a:t>
            </a:r>
          </a:p>
          <a:p>
            <a:pPr marL="0" lvl="0" indent="0">
              <a:buNone/>
            </a:pPr>
            <a:r>
              <a:rPr lang="de-DE" b="1" i="1" dirty="0">
                <a:latin typeface="Arial" panose="020B0604020202020204" pitchFamily="34" charset="0"/>
                <a:cs typeface="Arial" panose="020B0604020202020204" pitchFamily="34" charset="0"/>
              </a:rPr>
              <a:t>		              vorzeitig   gleichzeitig   nachzeitig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lvl="0" indent="0">
              <a:buNone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rechblase: oval 5">
            <a:extLst>
              <a:ext uri="{FF2B5EF4-FFF2-40B4-BE49-F238E27FC236}">
                <a16:creationId xmlns:a16="http://schemas.microsoft.com/office/drawing/2014/main" id="{BBF391B9-A68D-4687-8B0B-CDF0F4E5B211}"/>
              </a:ext>
            </a:extLst>
          </p:cNvPr>
          <p:cNvSpPr/>
          <p:nvPr/>
        </p:nvSpPr>
        <p:spPr>
          <a:xfrm>
            <a:off x="7795846" y="152400"/>
            <a:ext cx="3704492" cy="855785"/>
          </a:xfrm>
          <a:prstGeom prst="wedgeEllipseCallout">
            <a:avLst>
              <a:gd name="adj1" fmla="val -68935"/>
              <a:gd name="adj2" fmla="val 1481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muss hier rein?</a:t>
            </a:r>
          </a:p>
        </p:txBody>
      </p:sp>
      <p:sp>
        <p:nvSpPr>
          <p:cNvPr id="7" name="Sprechblase: oval 6">
            <a:extLst>
              <a:ext uri="{FF2B5EF4-FFF2-40B4-BE49-F238E27FC236}">
                <a16:creationId xmlns:a16="http://schemas.microsoft.com/office/drawing/2014/main" id="{F7CF9F30-5D42-4ED0-9DDD-976BABEB13A1}"/>
              </a:ext>
            </a:extLst>
          </p:cNvPr>
          <p:cNvSpPr/>
          <p:nvPr/>
        </p:nvSpPr>
        <p:spPr>
          <a:xfrm>
            <a:off x="7795846" y="152400"/>
            <a:ext cx="3704492" cy="855785"/>
          </a:xfrm>
          <a:prstGeom prst="wedgeEllipseCallout">
            <a:avLst>
              <a:gd name="adj1" fmla="val 9230"/>
              <a:gd name="adj2" fmla="val 149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Was muss hier rein?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C123C2-ADD7-4D52-9B53-62EF01C78E39}"/>
              </a:ext>
            </a:extLst>
          </p:cNvPr>
          <p:cNvSpPr txBox="1"/>
          <p:nvPr/>
        </p:nvSpPr>
        <p:spPr>
          <a:xfrm>
            <a:off x="6353908" y="1825625"/>
            <a:ext cx="118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assiv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F04CF74-1A84-4FDF-8176-8F9B9C678844}"/>
              </a:ext>
            </a:extLst>
          </p:cNvPr>
          <p:cNvSpPr txBox="1"/>
          <p:nvPr/>
        </p:nvSpPr>
        <p:spPr>
          <a:xfrm>
            <a:off x="9272954" y="1825624"/>
            <a:ext cx="1184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ktiv</a:t>
            </a:r>
            <a:endParaRPr lang="de-DE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prechblase: oval 9">
            <a:extLst>
              <a:ext uri="{FF2B5EF4-FFF2-40B4-BE49-F238E27FC236}">
                <a16:creationId xmlns:a16="http://schemas.microsoft.com/office/drawing/2014/main" id="{CB90FFAA-BEFB-4EEC-AC11-E051A11EA87F}"/>
              </a:ext>
            </a:extLst>
          </p:cNvPr>
          <p:cNvSpPr/>
          <p:nvPr/>
        </p:nvSpPr>
        <p:spPr>
          <a:xfrm>
            <a:off x="8217877" y="2390862"/>
            <a:ext cx="3704492" cy="855785"/>
          </a:xfrm>
          <a:prstGeom prst="wedgeEllipseCallout">
            <a:avLst>
              <a:gd name="adj1" fmla="val -61023"/>
              <a:gd name="adj2" fmla="val 468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Nichtzutreffendes streichen!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3E1B30F7-F95C-474B-BECB-49F071649AB7}"/>
              </a:ext>
            </a:extLst>
          </p:cNvPr>
          <p:cNvCxnSpPr/>
          <p:nvPr/>
        </p:nvCxnSpPr>
        <p:spPr>
          <a:xfrm>
            <a:off x="4067908" y="3464169"/>
            <a:ext cx="386861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83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6" grpId="1" animBg="1"/>
      <p:bldP spid="7" grpId="0" animBg="1"/>
      <p:bldP spid="7" grpId="1" animBg="1"/>
      <p:bldP spid="10" grpId="0" animBg="1"/>
      <p:bldP spid="1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C142E8-6079-4BB9-B1AD-5D4F209EC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Partizip Futur Aktiv taucht auf…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D3E01D-56A7-4401-9D36-F9A255216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110516"/>
            <a:ext cx="10515600" cy="5595083"/>
          </a:xfrm>
        </p:spPr>
        <p:txBody>
          <a:bodyPr>
            <a:noAutofit/>
          </a:bodyPr>
          <a:lstStyle/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 …als Infinitiv Futur (z.B. beim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AcI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</a:p>
          <a:p>
            <a:pPr marL="0" indent="0">
              <a:buNone/>
            </a:pP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Beispiel: 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Caesar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sperat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victurum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esse.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  __________________________________________________________</a:t>
            </a:r>
          </a:p>
          <a:p>
            <a:pPr marL="0" indent="0"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 immer bei 		           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sperare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	  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iurare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promittere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  deutsche Übersetzung:   _______________________________________</a:t>
            </a:r>
          </a:p>
          <a:p>
            <a:pPr marL="0" indent="0">
              <a:buNone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… als Prädikatsnomen mit „esse“ („im Begriffe sein (etwas zu tun)“):</a:t>
            </a:r>
          </a:p>
          <a:p>
            <a:pPr marL="0" indent="0">
              <a:buNone/>
            </a:pP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Beispiel: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Helvetii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suos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relicturi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__________________________________________________________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 … als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Participium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>
                <a:latin typeface="Arial" panose="020B0604020202020204" pitchFamily="34" charset="0"/>
                <a:cs typeface="Arial" panose="020B0604020202020204" pitchFamily="34" charset="0"/>
              </a:rPr>
              <a:t>Coniunctum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(ergänze: „in der Absicht“, „wollen“):</a:t>
            </a:r>
          </a:p>
          <a:p>
            <a:pPr marL="0" indent="0">
              <a:buNone/>
            </a:pP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Beispiel: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Helvetii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fines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suos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relicturi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oppida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vicosque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incendunt</a:t>
            </a: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   __________________________________________________________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A093ECD-064F-4816-BA69-057CF68AF357}"/>
              </a:ext>
            </a:extLst>
          </p:cNvPr>
          <p:cNvSpPr txBox="1"/>
          <p:nvPr/>
        </p:nvSpPr>
        <p:spPr>
          <a:xfrm rot="16200000">
            <a:off x="-2797304" y="3244334"/>
            <a:ext cx="643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Erst rätseln oder nachschlagen, dann Lösung herbeiklicken!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9CE24B9F-514A-4C47-B179-C8AF885A9EAC}"/>
              </a:ext>
            </a:extLst>
          </p:cNvPr>
          <p:cNvSpPr txBox="1"/>
          <p:nvPr/>
        </p:nvSpPr>
        <p:spPr>
          <a:xfrm>
            <a:off x="2086708" y="1946031"/>
            <a:ext cx="973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Caesar hofft, dass er siegen wird.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DBD7010-B050-4A55-AF65-3C4A9C395347}"/>
              </a:ext>
            </a:extLst>
          </p:cNvPr>
          <p:cNvSpPr txBox="1"/>
          <p:nvPr/>
        </p:nvSpPr>
        <p:spPr>
          <a:xfrm>
            <a:off x="5416062" y="2889739"/>
            <a:ext cx="165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hoffen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B10E857-6240-44EB-ABC6-84CD3B5FF21F}"/>
              </a:ext>
            </a:extLst>
          </p:cNvPr>
          <p:cNvSpPr txBox="1"/>
          <p:nvPr/>
        </p:nvSpPr>
        <p:spPr>
          <a:xfrm>
            <a:off x="7397262" y="2888343"/>
            <a:ext cx="16529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schwören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0992AA0-6DCB-4C00-A513-B4DB07741C75}"/>
              </a:ext>
            </a:extLst>
          </p:cNvPr>
          <p:cNvSpPr txBox="1"/>
          <p:nvPr/>
        </p:nvSpPr>
        <p:spPr>
          <a:xfrm>
            <a:off x="9296371" y="2888342"/>
            <a:ext cx="20574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versprechen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58497EB-73B6-47B2-AD32-4164742D1934}"/>
              </a:ext>
            </a:extLst>
          </p:cNvPr>
          <p:cNvSpPr txBox="1"/>
          <p:nvPr/>
        </p:nvSpPr>
        <p:spPr>
          <a:xfrm>
            <a:off x="1981201" y="4689231"/>
            <a:ext cx="97301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Helvetier sind im Begriff [oder bereit], ihr Gebiet zu verlassen.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33D4EA5-CFEA-48F6-B84A-C5FF5ADD5B74}"/>
              </a:ext>
            </a:extLst>
          </p:cNvPr>
          <p:cNvSpPr txBox="1"/>
          <p:nvPr/>
        </p:nvSpPr>
        <p:spPr>
          <a:xfrm>
            <a:off x="1981201" y="6027058"/>
            <a:ext cx="9730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Helvetier, die ihr Gebiet verlassen wollen, zünden ihre Städte und Häuser an.</a:t>
            </a:r>
          </a:p>
        </p:txBody>
      </p:sp>
    </p:spTree>
    <p:extLst>
      <p:ext uri="{BB962C8B-B14F-4D97-AF65-F5344CB8AC3E}">
        <p14:creationId xmlns:p14="http://schemas.microsoft.com/office/powerpoint/2010/main" val="91867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AEB921-7D9A-48AE-A2C9-B4E21FC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7572"/>
            <a:ext cx="10515600" cy="132556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Übungssätze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Aufgabe zu Montag!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5546A9-33F3-4F31-A428-937D87389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877" y="1427039"/>
            <a:ext cx="10515600" cy="516132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(1) Quintus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Flaviam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liberaturus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Galliam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properat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(2) Quintus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sperat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Flaviam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inventurum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esse.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(3) Quintus et Flavia in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Circum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Maximum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eunt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spectacula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visuri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(4) Quintus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invenit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Flaviam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dominae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crines</a:t>
            </a:r>
            <a:r>
              <a:rPr lang="de-DE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posituram</a:t>
            </a:r>
            <a:r>
              <a:rPr lang="de-DE" sz="7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(5) Quintus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litteras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scripturus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erat, cum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frater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Flaviae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venit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(6)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Orgetorix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Casticum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adit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persuasurus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regnum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in sua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civitate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occuparet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>
              <a:buNone/>
            </a:pP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(7) Hannibal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iurat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se Romanos </a:t>
            </a:r>
            <a:r>
              <a:rPr lang="de-DE" sz="7200" dirty="0" err="1">
                <a:latin typeface="Arial" panose="020B0604020202020204" pitchFamily="34" charset="0"/>
                <a:cs typeface="Arial" panose="020B0604020202020204" pitchFamily="34" charset="0"/>
              </a:rPr>
              <a:t>semper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osurum</a:t>
            </a:r>
            <a:r>
              <a:rPr lang="de-DE" sz="7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esse.</a:t>
            </a:r>
          </a:p>
          <a:p>
            <a:pPr marL="0" indent="0">
              <a:buNone/>
            </a:pPr>
            <a:endParaRPr lang="de-DE" sz="7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7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crines</a:t>
            </a:r>
            <a:r>
              <a:rPr lang="de-DE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ponere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- frisieren</a:t>
            </a:r>
          </a:p>
          <a:p>
            <a:pPr marL="0" indent="0">
              <a:buNone/>
            </a:pPr>
            <a:r>
              <a:rPr lang="de-DE" sz="7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odisse</a:t>
            </a:r>
            <a:r>
              <a:rPr lang="de-DE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odi</a:t>
            </a:r>
            <a:r>
              <a:rPr lang="de-DE" sz="7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7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osurus</a:t>
            </a:r>
            <a:r>
              <a:rPr lang="de-DE" sz="7200" dirty="0">
                <a:latin typeface="Arial" panose="020B0604020202020204" pitchFamily="34" charset="0"/>
                <a:cs typeface="Arial" panose="020B0604020202020204" pitchFamily="34" charset="0"/>
              </a:rPr>
              <a:t> – hassen 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64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enutzerdefiniert 2">
      <a:majorFont>
        <a:latin typeface="Tiresias PCfont"/>
        <a:ea typeface=""/>
        <a:cs typeface=""/>
      </a:majorFont>
      <a:minorFont>
        <a:latin typeface="Tiresias PCfo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797</Words>
  <Application>Microsoft Office PowerPoint</Application>
  <PresentationFormat>Breitbild</PresentationFormat>
  <Paragraphs>109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Tiresias PCfont</vt:lpstr>
      <vt:lpstr>Office</vt:lpstr>
      <vt:lpstr>PowerPoint-Präsentation</vt:lpstr>
      <vt:lpstr>Aufgaben für den 20. März 2020</vt:lpstr>
      <vt:lpstr>Hier kommt die Über-set-zung von Text 9:</vt:lpstr>
      <vt:lpstr>PowerPoint-Präsentation</vt:lpstr>
      <vt:lpstr>Das Partizip Futur Aktiv</vt:lpstr>
      <vt:lpstr>Das Partizip Futur Aktiv</vt:lpstr>
      <vt:lpstr>Das Partizip Futur Aktiv taucht auf…</vt:lpstr>
      <vt:lpstr>Übungssätze  Aufgabe zu Montag!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Cicero und Cleopatra</dc:title>
  <dc:creator>Ralph Christian Schöttker</dc:creator>
  <cp:lastModifiedBy>Ralph Christian Schöttker</cp:lastModifiedBy>
  <cp:revision>121</cp:revision>
  <dcterms:created xsi:type="dcterms:W3CDTF">2016-07-31T08:32:44Z</dcterms:created>
  <dcterms:modified xsi:type="dcterms:W3CDTF">2020-03-19T10:59:31Z</dcterms:modified>
</cp:coreProperties>
</file>