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80" r:id="rId2"/>
    <p:sldId id="281" r:id="rId3"/>
    <p:sldId id="282" r:id="rId4"/>
    <p:sldId id="283" r:id="rId5"/>
    <p:sldId id="284" r:id="rId6"/>
    <p:sldId id="285" r:id="rId7"/>
    <p:sldId id="286" r:id="rId8"/>
    <p:sldId id="287" r:id="rId9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04040"/>
    <a:srgbClr val="5F5636"/>
    <a:srgbClr val="078B3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ittlere Formatvorlage 2 - Akz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025" autoAdjust="0"/>
    <p:restoredTop sz="90182" autoAdjust="0"/>
  </p:normalViewPr>
  <p:slideViewPr>
    <p:cSldViewPr snapToGrid="0">
      <p:cViewPr varScale="1">
        <p:scale>
          <a:sx n="82" d="100"/>
          <a:sy n="82" d="100"/>
        </p:scale>
        <p:origin x="126" y="480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43218EF-2AB7-4D8C-B6EE-DA593F4DE0AD}" type="datetimeFigureOut">
              <a:rPr lang="de-DE" smtClean="0"/>
              <a:t>19.03.2020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F34D545-68C9-40AC-8221-C9852F7AD7F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810542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9E9ABE8-9BB3-48C8-80F9-D50DFD7B07F3}" type="slidenum">
              <a:rPr lang="de-DE" smtClean="0"/>
              <a:t>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54897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Formatvorlage des Untertitelmasters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33DF82-A2C3-4636-94E9-F3DC1F43851D}" type="datetimeFigureOut">
              <a:rPr lang="de-DE" smtClean="0"/>
              <a:t>19.03.2020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A1AB7-9C9C-4044-A42B-469EBA530622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92350509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33DF82-A2C3-4636-94E9-F3DC1F43851D}" type="datetimeFigureOut">
              <a:rPr lang="de-DE" smtClean="0"/>
              <a:t>19.03.2020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A1AB7-9C9C-4044-A42B-469EBA530622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24835061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33DF82-A2C3-4636-94E9-F3DC1F43851D}" type="datetimeFigureOut">
              <a:rPr lang="de-DE" smtClean="0"/>
              <a:t>19.03.2020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A1AB7-9C9C-4044-A42B-469EBA530622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77499464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33DF82-A2C3-4636-94E9-F3DC1F43851D}" type="datetimeFigureOut">
              <a:rPr lang="de-DE" smtClean="0"/>
              <a:t>19.03.2020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A1AB7-9C9C-4044-A42B-469EBA530622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74165744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33DF82-A2C3-4636-94E9-F3DC1F43851D}" type="datetimeFigureOut">
              <a:rPr lang="de-DE" smtClean="0"/>
              <a:t>19.03.2020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A1AB7-9C9C-4044-A42B-469EBA530622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77268000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33DF82-A2C3-4636-94E9-F3DC1F43851D}" type="datetimeFigureOut">
              <a:rPr lang="de-DE" smtClean="0"/>
              <a:t>19.03.2020</a:t>
            </a:fld>
            <a:endParaRPr lang="de-DE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A1AB7-9C9C-4044-A42B-469EBA530622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24964917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33DF82-A2C3-4636-94E9-F3DC1F43851D}" type="datetimeFigureOut">
              <a:rPr lang="de-DE" smtClean="0"/>
              <a:t>19.03.2020</a:t>
            </a:fld>
            <a:endParaRPr lang="de-DE" dirty="0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A1AB7-9C9C-4044-A42B-469EBA530622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81563367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33DF82-A2C3-4636-94E9-F3DC1F43851D}" type="datetimeFigureOut">
              <a:rPr lang="de-DE" smtClean="0"/>
              <a:t>19.03.2020</a:t>
            </a:fld>
            <a:endParaRPr lang="de-DE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A1AB7-9C9C-4044-A42B-469EBA530622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15711261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33DF82-A2C3-4636-94E9-F3DC1F43851D}" type="datetimeFigureOut">
              <a:rPr lang="de-DE" smtClean="0"/>
              <a:t>19.03.2020</a:t>
            </a:fld>
            <a:endParaRPr lang="de-DE" dirty="0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A1AB7-9C9C-4044-A42B-469EBA530622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19610291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33DF82-A2C3-4636-94E9-F3DC1F43851D}" type="datetimeFigureOut">
              <a:rPr lang="de-DE" smtClean="0"/>
              <a:t>19.03.2020</a:t>
            </a:fld>
            <a:endParaRPr lang="de-DE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A1AB7-9C9C-4044-A42B-469EBA530622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52578476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33DF82-A2C3-4636-94E9-F3DC1F43851D}" type="datetimeFigureOut">
              <a:rPr lang="de-DE" smtClean="0"/>
              <a:t>19.03.2020</a:t>
            </a:fld>
            <a:endParaRPr lang="de-DE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A1AB7-9C9C-4044-A42B-469EBA530622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1027482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33DF82-A2C3-4636-94E9-F3DC1F43851D}" type="datetimeFigureOut">
              <a:rPr lang="de-DE" smtClean="0"/>
              <a:t>19.03.2020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3A1AB7-9C9C-4044-A42B-469EBA530622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6574177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>
    <mc:Choice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Bild 1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4125" y="310356"/>
            <a:ext cx="484188" cy="717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0" y="469647"/>
            <a:ext cx="12192000" cy="844146"/>
          </a:xfrm>
        </p:spPr>
        <p:txBody>
          <a:bodyPr>
            <a:normAutofit/>
          </a:bodyPr>
          <a:lstStyle/>
          <a:p>
            <a:r>
              <a:rPr lang="de-DE" sz="2800" dirty="0">
                <a:latin typeface="Arial" panose="020B0604020202020204" pitchFamily="34" charset="0"/>
                <a:cs typeface="Arial" panose="020B0604020202020204" pitchFamily="34" charset="0"/>
              </a:rPr>
              <a:t>Latein 9b								20/03/2020   RCS</a:t>
            </a:r>
          </a:p>
        </p:txBody>
      </p:sp>
      <p:sp>
        <p:nvSpPr>
          <p:cNvPr id="7" name="Titel 3">
            <a:extLst>
              <a:ext uri="{FF2B5EF4-FFF2-40B4-BE49-F238E27FC236}">
                <a16:creationId xmlns:a16="http://schemas.microsoft.com/office/drawing/2014/main" id="{92F15B39-16CC-42C3-B50E-F78993DA65A2}"/>
              </a:ext>
            </a:extLst>
          </p:cNvPr>
          <p:cNvSpPr txBox="1">
            <a:spLocks/>
          </p:cNvSpPr>
          <p:nvPr/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de-DE" sz="4400" dirty="0"/>
          </a:p>
        </p:txBody>
      </p:sp>
      <p:cxnSp>
        <p:nvCxnSpPr>
          <p:cNvPr id="12" name="Gerader Verbinder 11">
            <a:extLst>
              <a:ext uri="{FF2B5EF4-FFF2-40B4-BE49-F238E27FC236}">
                <a16:creationId xmlns:a16="http://schemas.microsoft.com/office/drawing/2014/main" id="{8AE16DBA-80BA-4EF9-974B-7DAD5B90AA0C}"/>
              </a:ext>
            </a:extLst>
          </p:cNvPr>
          <p:cNvCxnSpPr>
            <a:cxnSpLocks/>
          </p:cNvCxnSpPr>
          <p:nvPr/>
        </p:nvCxnSpPr>
        <p:spPr>
          <a:xfrm>
            <a:off x="0" y="1313793"/>
            <a:ext cx="121920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" name="Textfeld 1">
            <a:extLst>
              <a:ext uri="{FF2B5EF4-FFF2-40B4-BE49-F238E27FC236}">
                <a16:creationId xmlns:a16="http://schemas.microsoft.com/office/drawing/2014/main" id="{073049A4-869D-42D3-8AEA-7AB21BD79924}"/>
              </a:ext>
            </a:extLst>
          </p:cNvPr>
          <p:cNvSpPr txBox="1"/>
          <p:nvPr/>
        </p:nvSpPr>
        <p:spPr>
          <a:xfrm>
            <a:off x="5543551" y="3143250"/>
            <a:ext cx="5934074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de-DE" sz="2800" dirty="0">
                <a:latin typeface="Arial" panose="020B0604020202020204" pitchFamily="34" charset="0"/>
                <a:cs typeface="Arial" panose="020B0604020202020204" pitchFamily="34" charset="0"/>
              </a:rPr>
              <a:t>Text 9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de-DE" sz="2800" dirty="0">
                <a:latin typeface="Arial" panose="020B0604020202020204" pitchFamily="34" charset="0"/>
                <a:cs typeface="Arial" panose="020B0604020202020204" pitchFamily="34" charset="0"/>
              </a:rPr>
              <a:t>Aufbruchsplanung bei den Helvetiern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de-DE" sz="2800" dirty="0">
                <a:latin typeface="Arial" panose="020B0604020202020204" pitchFamily="34" charset="0"/>
                <a:cs typeface="Arial" panose="020B0604020202020204" pitchFamily="34" charset="0"/>
              </a:rPr>
              <a:t>Das PFA</a:t>
            </a:r>
          </a:p>
        </p:txBody>
      </p:sp>
      <p:sp>
        <p:nvSpPr>
          <p:cNvPr id="5" name="Rechteck 4">
            <a:extLst>
              <a:ext uri="{FF2B5EF4-FFF2-40B4-BE49-F238E27FC236}">
                <a16:creationId xmlns:a16="http://schemas.microsoft.com/office/drawing/2014/main" id="{5A55DDF9-9B95-41FD-B9A6-E2953CDDABAB}"/>
              </a:ext>
            </a:extLst>
          </p:cNvPr>
          <p:cNvSpPr/>
          <p:nvPr/>
        </p:nvSpPr>
        <p:spPr>
          <a:xfrm>
            <a:off x="1161391" y="2891135"/>
            <a:ext cx="2578976" cy="156966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de-DE" sz="9600" b="1" cap="none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PFA</a:t>
            </a:r>
          </a:p>
        </p:txBody>
      </p:sp>
    </p:spTree>
    <p:extLst>
      <p:ext uri="{BB962C8B-B14F-4D97-AF65-F5344CB8AC3E}">
        <p14:creationId xmlns:p14="http://schemas.microsoft.com/office/powerpoint/2010/main" val="223195725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92C418C-B722-4B5A-97BF-4D92C4ECC2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Aufgaben für den 20. März 2020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4F5DA709-E152-42B4-A62B-B5AA4B5FE81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Arbeitsübersicht:</a:t>
            </a:r>
          </a:p>
          <a:p>
            <a:pPr lvl="1"/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Vergleichen Eurer Übersetzung von Text 9</a:t>
            </a:r>
          </a:p>
          <a:p>
            <a:pPr lvl="1"/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Lösungsvorschlag für Maßnahmenkatalog</a:t>
            </a:r>
          </a:p>
          <a:p>
            <a:pPr lvl="1"/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Das Partizip Futur Aktiv</a:t>
            </a:r>
          </a:p>
          <a:p>
            <a:endParaRPr lang="de-D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7181168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99B27F9-180A-4369-9523-FEB6626289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0976" y="365126"/>
            <a:ext cx="1962149" cy="5911850"/>
          </a:xfrm>
        </p:spPr>
        <p:txBody>
          <a:bodyPr/>
          <a:lstStyle/>
          <a:p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Hier kommt die Über-set-</a:t>
            </a:r>
            <a:r>
              <a:rPr lang="de-DE" dirty="0" err="1">
                <a:latin typeface="Arial" panose="020B0604020202020204" pitchFamily="34" charset="0"/>
                <a:cs typeface="Arial" panose="020B0604020202020204" pitchFamily="34" charset="0"/>
              </a:rPr>
              <a:t>zung</a:t>
            </a:r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 von Text 9: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8B2CD317-867A-43C3-AA98-24C9624490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19325" y="130174"/>
            <a:ext cx="10515600" cy="6070601"/>
          </a:xfrm>
        </p:spPr>
        <p:txBody>
          <a:bodyPr>
            <a:normAutofit fontScale="25000" lnSpcReduction="20000"/>
          </a:bodyPr>
          <a:lstStyle/>
          <a:p>
            <a:pPr marL="0" lv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de-DE" sz="6000" dirty="0">
                <a:latin typeface="Arial" panose="020B0604020202020204" pitchFamily="34" charset="0"/>
                <a:cs typeface="Arial" panose="020B0604020202020204" pitchFamily="34" charset="0"/>
              </a:rPr>
              <a:t>(1) Nach dessen Tod versuchen die Helvetier um nichts weniger das, 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de-DE" sz="6000" dirty="0">
                <a:latin typeface="Arial" panose="020B0604020202020204" pitchFamily="34" charset="0"/>
                <a:cs typeface="Arial" panose="020B0604020202020204" pitchFamily="34" charset="0"/>
              </a:rPr>
              <a:t>	was sie beschlossen hatten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de-DE" sz="6000" dirty="0">
                <a:latin typeface="Arial" panose="020B0604020202020204" pitchFamily="34" charset="0"/>
                <a:cs typeface="Arial" panose="020B0604020202020204" pitchFamily="34" charset="0"/>
              </a:rPr>
              <a:t>     zu machen [frei: in die Tat umzusetzen],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de-DE" sz="6000" dirty="0">
                <a:latin typeface="Arial" panose="020B0604020202020204" pitchFamily="34" charset="0"/>
                <a:cs typeface="Arial" panose="020B0604020202020204" pitchFamily="34" charset="0"/>
              </a:rPr>
              <a:t>	um aus ihrem Gebiet hinauszugehen [besser als „damit sie…“ oder „dass sie…“].</a:t>
            </a:r>
          </a:p>
          <a:p>
            <a:pPr marL="0" lv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de-DE" sz="6000" dirty="0">
                <a:latin typeface="Arial" panose="020B0604020202020204" pitchFamily="34" charset="0"/>
                <a:cs typeface="Arial" panose="020B0604020202020204" pitchFamily="34" charset="0"/>
              </a:rPr>
              <a:t>(2) Sobald sie glaubten,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de-DE" sz="6000" dirty="0">
                <a:latin typeface="Arial" panose="020B0604020202020204" pitchFamily="34" charset="0"/>
                <a:cs typeface="Arial" panose="020B0604020202020204" pitchFamily="34" charset="0"/>
              </a:rPr>
              <a:t>	dass sie schon für diese Sache bereit seien,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de-DE" sz="6000" dirty="0">
                <a:latin typeface="Arial" panose="020B0604020202020204" pitchFamily="34" charset="0"/>
                <a:cs typeface="Arial" panose="020B0604020202020204" pitchFamily="34" charset="0"/>
              </a:rPr>
              <a:t>      stecken sie alle ihre Städte,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de-DE" sz="6000" dirty="0">
                <a:latin typeface="Arial" panose="020B0604020202020204" pitchFamily="34" charset="0"/>
                <a:cs typeface="Arial" panose="020B0604020202020204" pitchFamily="34" charset="0"/>
              </a:rPr>
              <a:t>	bis zu zwölf an der Zahl,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de-DE" sz="6000" dirty="0">
                <a:latin typeface="Arial" panose="020B0604020202020204" pitchFamily="34" charset="0"/>
                <a:cs typeface="Arial" panose="020B0604020202020204" pitchFamily="34" charset="0"/>
              </a:rPr>
              <a:t>      bis zu 400 Dörfer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de-DE" sz="6000" dirty="0">
                <a:latin typeface="Arial" panose="020B0604020202020204" pitchFamily="34" charset="0"/>
                <a:cs typeface="Arial" panose="020B0604020202020204" pitchFamily="34" charset="0"/>
              </a:rPr>
              <a:t>      und alle übrigen privaten Gebäude [gemeint sind Höfe außerhalb von Dörfern und 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de-DE" sz="6000" dirty="0">
                <a:latin typeface="Arial" panose="020B0604020202020204" pitchFamily="34" charset="0"/>
                <a:cs typeface="Arial" panose="020B0604020202020204" pitchFamily="34" charset="0"/>
              </a:rPr>
              <a:t>      Städten] in Brand.</a:t>
            </a:r>
          </a:p>
          <a:p>
            <a:pPr marL="0" lv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de-DE" sz="6000" dirty="0">
                <a:latin typeface="Arial" panose="020B0604020202020204" pitchFamily="34" charset="0"/>
                <a:cs typeface="Arial" panose="020B0604020202020204" pitchFamily="34" charset="0"/>
              </a:rPr>
              <a:t>(3) Alles Getreide,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de-DE" sz="6000" dirty="0">
                <a:latin typeface="Arial" panose="020B0604020202020204" pitchFamily="34" charset="0"/>
                <a:cs typeface="Arial" panose="020B0604020202020204" pitchFamily="34" charset="0"/>
              </a:rPr>
              <a:t>	außer dem, das sie mit sich tragen wollen [siehe Extrazettel!],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de-DE" sz="6000" dirty="0">
                <a:latin typeface="Arial" panose="020B0604020202020204" pitchFamily="34" charset="0"/>
                <a:cs typeface="Arial" panose="020B0604020202020204" pitchFamily="34" charset="0"/>
              </a:rPr>
              <a:t>      verbrennen sie,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de-DE" sz="6000" dirty="0">
                <a:latin typeface="Arial" panose="020B0604020202020204" pitchFamily="34" charset="0"/>
                <a:cs typeface="Arial" panose="020B0604020202020204" pitchFamily="34" charset="0"/>
              </a:rPr>
              <a:t>	damit sie, weil die Hoffnung auf Heimkehr genommen worden ist, bereiter dazu sind, 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de-DE" sz="6000" dirty="0">
                <a:latin typeface="Arial" panose="020B0604020202020204" pitchFamily="34" charset="0"/>
                <a:cs typeface="Arial" panose="020B0604020202020204" pitchFamily="34" charset="0"/>
              </a:rPr>
              <a:t>	alle Gefahren auf sich zu nehmen; [okay, das war schwer]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de-DE" sz="6000" dirty="0">
                <a:latin typeface="Arial" panose="020B0604020202020204" pitchFamily="34" charset="0"/>
                <a:cs typeface="Arial" panose="020B0604020202020204" pitchFamily="34" charset="0"/>
              </a:rPr>
              <a:t>(5) Sie befehlen,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de-DE" sz="6000" dirty="0">
                <a:latin typeface="Arial" panose="020B0604020202020204" pitchFamily="34" charset="0"/>
                <a:cs typeface="Arial" panose="020B0604020202020204" pitchFamily="34" charset="0"/>
              </a:rPr>
              <a:t>	dass jeder für sich Mehl für drei Monate von zu Hause mitnimmt.</a:t>
            </a:r>
          </a:p>
          <a:p>
            <a:pPr marL="0" lv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de-DE" sz="6000" dirty="0">
                <a:latin typeface="Arial" panose="020B0604020202020204" pitchFamily="34" charset="0"/>
                <a:cs typeface="Arial" panose="020B0604020202020204" pitchFamily="34" charset="0"/>
              </a:rPr>
              <a:t>(6) Sie überreden ihre Nachbarn, die Rauraker, die </a:t>
            </a:r>
            <a:r>
              <a:rPr lang="de-DE" sz="6000" dirty="0" err="1">
                <a:latin typeface="Arial" panose="020B0604020202020204" pitchFamily="34" charset="0"/>
                <a:cs typeface="Arial" panose="020B0604020202020204" pitchFamily="34" charset="0"/>
              </a:rPr>
              <a:t>Tulinger</a:t>
            </a:r>
            <a:r>
              <a:rPr lang="de-DE" sz="6000" dirty="0">
                <a:latin typeface="Arial" panose="020B0604020202020204" pitchFamily="34" charset="0"/>
                <a:cs typeface="Arial" panose="020B0604020202020204" pitchFamily="34" charset="0"/>
              </a:rPr>
              <a:t> und die </a:t>
            </a:r>
            <a:r>
              <a:rPr lang="de-DE" sz="6000" dirty="0" err="1">
                <a:latin typeface="Arial" panose="020B0604020202020204" pitchFamily="34" charset="0"/>
                <a:cs typeface="Arial" panose="020B0604020202020204" pitchFamily="34" charset="0"/>
              </a:rPr>
              <a:t>Latobriger</a:t>
            </a:r>
            <a:r>
              <a:rPr lang="de-DE" sz="6000" dirty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de-DE" sz="6000" dirty="0">
                <a:latin typeface="Arial" panose="020B0604020202020204" pitchFamily="34" charset="0"/>
                <a:cs typeface="Arial" panose="020B0604020202020204" pitchFamily="34" charset="0"/>
              </a:rPr>
              <a:t>	dass 		sie denselben Plan nutzen [frei: sich ihnen anschließen]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de-DE" sz="6000" dirty="0">
                <a:latin typeface="Arial" panose="020B0604020202020204" pitchFamily="34" charset="0"/>
                <a:cs typeface="Arial" panose="020B0604020202020204" pitchFamily="34" charset="0"/>
              </a:rPr>
              <a:t>	und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de-DE" sz="6000" dirty="0">
                <a:latin typeface="Arial" panose="020B0604020202020204" pitchFamily="34" charset="0"/>
                <a:cs typeface="Arial" panose="020B0604020202020204" pitchFamily="34" charset="0"/>
              </a:rPr>
              <a:t>		nachdem ihre Städte und Dörfer niedergebrannt worden sind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de-DE" sz="6000" dirty="0">
                <a:latin typeface="Arial" panose="020B0604020202020204" pitchFamily="34" charset="0"/>
                <a:cs typeface="Arial" panose="020B0604020202020204" pitchFamily="34" charset="0"/>
              </a:rPr>
              <a:t>	mit ihnen gemeinsam aufbrechen.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de-DE" sz="6000" dirty="0">
                <a:latin typeface="Arial" panose="020B0604020202020204" pitchFamily="34" charset="0"/>
                <a:cs typeface="Arial" panose="020B0604020202020204" pitchFamily="34" charset="0"/>
              </a:rPr>
              <a:t>     und machen sich die Boier,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de-DE" sz="6000" dirty="0">
                <a:latin typeface="Arial" panose="020B0604020202020204" pitchFamily="34" charset="0"/>
                <a:cs typeface="Arial" panose="020B0604020202020204" pitchFamily="34" charset="0"/>
              </a:rPr>
              <a:t>	die jenseits des Rheins gewohnt hatten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de-DE" sz="6000" dirty="0">
                <a:latin typeface="Arial" panose="020B0604020202020204" pitchFamily="34" charset="0"/>
                <a:cs typeface="Arial" panose="020B0604020202020204" pitchFamily="34" charset="0"/>
              </a:rPr>
              <a:t>	und auf norischen Acker (Gebiet) hinübergegangen waren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de-DE" sz="6000" dirty="0">
                <a:latin typeface="Arial" panose="020B0604020202020204" pitchFamily="34" charset="0"/>
                <a:cs typeface="Arial" panose="020B0604020202020204" pitchFamily="34" charset="0"/>
              </a:rPr>
              <a:t>	und die Stadt </a:t>
            </a:r>
            <a:r>
              <a:rPr lang="de-DE" sz="6000" dirty="0" err="1">
                <a:latin typeface="Arial" panose="020B0604020202020204" pitchFamily="34" charset="0"/>
                <a:cs typeface="Arial" panose="020B0604020202020204" pitchFamily="34" charset="0"/>
              </a:rPr>
              <a:t>Noreia</a:t>
            </a:r>
            <a:r>
              <a:rPr lang="de-DE" sz="6000" dirty="0">
                <a:latin typeface="Arial" panose="020B0604020202020204" pitchFamily="34" charset="0"/>
                <a:cs typeface="Arial" panose="020B0604020202020204" pitchFamily="34" charset="0"/>
              </a:rPr>
              <a:t> belagerten,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de-DE" sz="6000" dirty="0">
                <a:latin typeface="Arial" panose="020B0604020202020204" pitchFamily="34" charset="0"/>
                <a:cs typeface="Arial" panose="020B0604020202020204" pitchFamily="34" charset="0"/>
              </a:rPr>
              <a:t>     die aufgenommen worden waren, zu Verbündeten.</a:t>
            </a:r>
          </a:p>
          <a:p>
            <a:endParaRPr lang="de-DE" dirty="0"/>
          </a:p>
        </p:txBody>
      </p:sp>
      <p:sp>
        <p:nvSpPr>
          <p:cNvPr id="4" name="Pfeil: nach rechts 3">
            <a:extLst>
              <a:ext uri="{FF2B5EF4-FFF2-40B4-BE49-F238E27FC236}">
                <a16:creationId xmlns:a16="http://schemas.microsoft.com/office/drawing/2014/main" id="{ED68EA70-E5DD-40AA-9E13-DF19F8486A5B}"/>
              </a:ext>
            </a:extLst>
          </p:cNvPr>
          <p:cNvSpPr/>
          <p:nvPr/>
        </p:nvSpPr>
        <p:spPr>
          <a:xfrm>
            <a:off x="8343900" y="5534025"/>
            <a:ext cx="3762375" cy="119380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Auf der nächsten Seite kommt der Maßnahmenkatalog</a:t>
            </a:r>
          </a:p>
        </p:txBody>
      </p:sp>
    </p:spTree>
    <p:extLst>
      <p:ext uri="{BB962C8B-B14F-4D97-AF65-F5344CB8AC3E}">
        <p14:creationId xmlns:p14="http://schemas.microsoft.com/office/powerpoint/2010/main" val="415870216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crollen: vertikal 9">
            <a:extLst>
              <a:ext uri="{FF2B5EF4-FFF2-40B4-BE49-F238E27FC236}">
                <a16:creationId xmlns:a16="http://schemas.microsoft.com/office/drawing/2014/main" id="{54003B01-DBCE-4B58-BF20-639E838323C9}"/>
              </a:ext>
            </a:extLst>
          </p:cNvPr>
          <p:cNvSpPr/>
          <p:nvPr/>
        </p:nvSpPr>
        <p:spPr>
          <a:xfrm>
            <a:off x="2771776" y="676275"/>
            <a:ext cx="5353050" cy="5238750"/>
          </a:xfrm>
          <a:prstGeom prst="verticalScroll">
            <a:avLst>
              <a:gd name="adj" fmla="val 13591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spcAft>
                <a:spcPts val="0"/>
              </a:spcAft>
            </a:pPr>
            <a:r>
              <a:rPr lang="de-DE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Aufgabenzettel der Helvetier:</a:t>
            </a:r>
          </a:p>
          <a:p>
            <a:pPr marL="342900" lvl="0" indent="-342900"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de-DE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alle 12 Städte, 400 Dörfer und sonstige Landgüter niederbrennen</a:t>
            </a:r>
          </a:p>
          <a:p>
            <a:pPr marL="342900" lvl="0" indent="-342900"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de-DE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alle Nahrungsmittel, die nicht für den Marsch gebrauchet werden, verbrennen</a:t>
            </a:r>
          </a:p>
          <a:p>
            <a:pPr marL="342900" lvl="0" indent="-342900"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de-DE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Nahrungsmittel sich für drei Monate mit nehmen</a:t>
            </a:r>
          </a:p>
          <a:p>
            <a:pPr marL="342900" lvl="0" indent="-342900"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de-DE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unsere Nachbarn, die Rauraker, </a:t>
            </a:r>
            <a:r>
              <a:rPr lang="de-DE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Tulinger</a:t>
            </a:r>
            <a:r>
              <a:rPr lang="de-DE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und </a:t>
            </a:r>
            <a:r>
              <a:rPr lang="de-DE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Latobriger</a:t>
            </a:r>
            <a:r>
              <a:rPr lang="de-DE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überreden, das auch alles zu machen und mitzukommen</a:t>
            </a:r>
          </a:p>
          <a:p>
            <a:pPr marL="342900" lvl="0" indent="-342900"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de-DE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Boier auch mitnehmen</a:t>
            </a:r>
          </a:p>
        </p:txBody>
      </p:sp>
    </p:spTree>
    <p:extLst>
      <p:ext uri="{BB962C8B-B14F-4D97-AF65-F5344CB8AC3E}">
        <p14:creationId xmlns:p14="http://schemas.microsoft.com/office/powerpoint/2010/main" val="270847296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5C142E8-6079-4BB9-B1AD-5D4F209ECD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Das Partizip Futur Aktiv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2FD3E01D-56A7-4401-9D36-F9A2552167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938590"/>
          </a:xfrm>
        </p:spPr>
        <p:txBody>
          <a:bodyPr>
            <a:normAutofit lnSpcReduction="10000"/>
          </a:bodyPr>
          <a:lstStyle/>
          <a:p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Wir hatten uns ja schon über das </a:t>
            </a:r>
            <a:r>
              <a:rPr lang="de-DE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artizip </a:t>
            </a:r>
            <a:r>
              <a:rPr lang="de-DE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</a:t>
            </a:r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utur </a:t>
            </a:r>
            <a:r>
              <a:rPr lang="de-DE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ktiv(PFA) unterhalten. Bisher war es für den </a:t>
            </a:r>
            <a:r>
              <a:rPr lang="de-DE" dirty="0" err="1">
                <a:latin typeface="Arial" panose="020B0604020202020204" pitchFamily="34" charset="0"/>
                <a:cs typeface="Arial" panose="020B0604020202020204" pitchFamily="34" charset="0"/>
              </a:rPr>
              <a:t>Infitiv</a:t>
            </a:r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 Futur aktiv wichtig.</a:t>
            </a:r>
          </a:p>
          <a:p>
            <a:pPr marL="0" indent="0">
              <a:buNone/>
            </a:pPr>
            <a:endParaRPr lang="de-DE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de-DE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de-DE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de-DE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de-DE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Im zweiten Schritt lernt Ihr jetzt, wie das PFA sonst noch benutzt wird.</a:t>
            </a:r>
          </a:p>
          <a:p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Geht die Präsentation dazu einfach weiter durch! Ihr findet alles auch auf dem beiliegendem Arbeitsbogen!</a:t>
            </a:r>
          </a:p>
        </p:txBody>
      </p:sp>
      <p:sp>
        <p:nvSpPr>
          <p:cNvPr id="4" name="Scrollen: horizontal 8">
            <a:extLst>
              <a:ext uri="{FF2B5EF4-FFF2-40B4-BE49-F238E27FC236}">
                <a16:creationId xmlns:a16="http://schemas.microsoft.com/office/drawing/2014/main" id="{570851EC-EBF6-4AF1-B5A6-EF7E5F3F5523}"/>
              </a:ext>
            </a:extLst>
          </p:cNvPr>
          <p:cNvSpPr/>
          <p:nvPr/>
        </p:nvSpPr>
        <p:spPr>
          <a:xfrm>
            <a:off x="838200" y="2713595"/>
            <a:ext cx="5081954" cy="2280436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r>
              <a:rPr lang="de-DE" sz="2400" dirty="0">
                <a:latin typeface="Arial" panose="020B0604020202020204" pitchFamily="34" charset="0"/>
                <a:cs typeface="Arial" panose="020B0604020202020204" pitchFamily="34" charset="0"/>
              </a:rPr>
              <a:t>artizip </a:t>
            </a:r>
            <a:r>
              <a:rPr lang="de-DE" sz="2400" b="1" dirty="0">
                <a:latin typeface="Arial" panose="020B0604020202020204" pitchFamily="34" charset="0"/>
                <a:cs typeface="Arial" panose="020B0604020202020204" pitchFamily="34" charset="0"/>
              </a:rPr>
              <a:t>F</a:t>
            </a:r>
            <a:r>
              <a:rPr lang="de-DE" sz="2400" dirty="0">
                <a:latin typeface="Arial" panose="020B0604020202020204" pitchFamily="34" charset="0"/>
                <a:cs typeface="Arial" panose="020B0604020202020204" pitchFamily="34" charset="0"/>
              </a:rPr>
              <a:t>utur </a:t>
            </a:r>
            <a:r>
              <a:rPr lang="de-DE" sz="2400" b="1" dirty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de-DE" sz="2400" dirty="0">
                <a:latin typeface="Arial" panose="020B0604020202020204" pitchFamily="34" charset="0"/>
                <a:cs typeface="Arial" panose="020B0604020202020204" pitchFamily="34" charset="0"/>
              </a:rPr>
              <a:t>ktiv (PFA):</a:t>
            </a:r>
          </a:p>
          <a:p>
            <a:pPr algn="ctr"/>
            <a:r>
              <a:rPr lang="de-DE" sz="2400" dirty="0">
                <a:latin typeface="Arial" panose="020B0604020202020204" pitchFamily="34" charset="0"/>
                <a:cs typeface="Arial" panose="020B0604020202020204" pitchFamily="34" charset="0"/>
              </a:rPr>
              <a:t>PPP-Stamm + -</a:t>
            </a:r>
            <a:r>
              <a:rPr lang="de-DE" sz="2400" dirty="0" err="1">
                <a:latin typeface="Arial" panose="020B0604020202020204" pitchFamily="34" charset="0"/>
                <a:cs typeface="Arial" panose="020B0604020202020204" pitchFamily="34" charset="0"/>
              </a:rPr>
              <a:t>ur</a:t>
            </a:r>
            <a:r>
              <a:rPr lang="de-DE" sz="2400" dirty="0">
                <a:latin typeface="Arial" panose="020B0604020202020204" pitchFamily="34" charset="0"/>
                <a:cs typeface="Arial" panose="020B0604020202020204" pitchFamily="34" charset="0"/>
              </a:rPr>
              <a:t> + </a:t>
            </a:r>
            <a:r>
              <a:rPr lang="de-DE" sz="2400" dirty="0" err="1">
                <a:latin typeface="Arial" panose="020B0604020202020204" pitchFamily="34" charset="0"/>
                <a:cs typeface="Arial" panose="020B0604020202020204" pitchFamily="34" charset="0"/>
              </a:rPr>
              <a:t>us</a:t>
            </a:r>
            <a:r>
              <a:rPr lang="de-DE" sz="2400" dirty="0">
                <a:latin typeface="Arial" panose="020B0604020202020204" pitchFamily="34" charset="0"/>
                <a:cs typeface="Arial" panose="020B0604020202020204" pitchFamily="34" charset="0"/>
              </a:rPr>
              <a:t>/a/um</a:t>
            </a:r>
          </a:p>
          <a:p>
            <a:pPr algn="ctr"/>
            <a:r>
              <a:rPr lang="de-DE" sz="2400" dirty="0">
                <a:latin typeface="Arial" panose="020B0604020202020204" pitchFamily="34" charset="0"/>
                <a:cs typeface="Arial" panose="020B0604020202020204" pitchFamily="34" charset="0"/>
              </a:rPr>
              <a:t>Bsp.: </a:t>
            </a:r>
            <a:r>
              <a:rPr lang="de-DE" sz="2400" dirty="0" err="1">
                <a:latin typeface="Arial" panose="020B0604020202020204" pitchFamily="34" charset="0"/>
                <a:cs typeface="Arial" panose="020B0604020202020204" pitchFamily="34" charset="0"/>
              </a:rPr>
              <a:t>scribere</a:t>
            </a:r>
            <a:r>
              <a:rPr lang="de-DE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2400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 PPP </a:t>
            </a:r>
            <a:r>
              <a:rPr lang="de-DE" sz="2400" dirty="0" err="1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script</a:t>
            </a:r>
            <a:r>
              <a:rPr lang="de-DE" sz="2400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-um</a:t>
            </a:r>
          </a:p>
          <a:p>
            <a:pPr algn="ctr"/>
            <a:r>
              <a:rPr lang="de-DE" sz="2400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PFA: </a:t>
            </a:r>
            <a:r>
              <a:rPr lang="de-DE" sz="2400" dirty="0" err="1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script</a:t>
            </a:r>
            <a:r>
              <a:rPr lang="de-DE" sz="2400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-ur-um</a:t>
            </a:r>
            <a:endParaRPr lang="de-DE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Scrollen: horizontal 4">
            <a:extLst>
              <a:ext uri="{FF2B5EF4-FFF2-40B4-BE49-F238E27FC236}">
                <a16:creationId xmlns:a16="http://schemas.microsoft.com/office/drawing/2014/main" id="{CD46C518-6E6F-4845-85BD-FC3624088ACA}"/>
              </a:ext>
            </a:extLst>
          </p:cNvPr>
          <p:cNvSpPr/>
          <p:nvPr/>
        </p:nvSpPr>
        <p:spPr>
          <a:xfrm>
            <a:off x="6383216" y="2713595"/>
            <a:ext cx="5081953" cy="2280436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 dirty="0">
                <a:latin typeface="Arial" panose="020B0604020202020204" pitchFamily="34" charset="0"/>
                <a:cs typeface="Arial" panose="020B0604020202020204" pitchFamily="34" charset="0"/>
              </a:rPr>
              <a:t>Infinitiv Futur Aktiv:</a:t>
            </a:r>
            <a:endParaRPr lang="de-DE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de-DE" sz="2800" dirty="0">
                <a:latin typeface="Arial" panose="020B0604020202020204" pitchFamily="34" charset="0"/>
                <a:cs typeface="Arial" panose="020B0604020202020204" pitchFamily="34" charset="0"/>
              </a:rPr>
              <a:t>PFA + esse: </a:t>
            </a:r>
          </a:p>
          <a:p>
            <a:pPr algn="ctr"/>
            <a:r>
              <a:rPr lang="de-DE" sz="2800" dirty="0" err="1">
                <a:latin typeface="Arial" panose="020B0604020202020204" pitchFamily="34" charset="0"/>
                <a:cs typeface="Arial" panose="020B0604020202020204" pitchFamily="34" charset="0"/>
              </a:rPr>
              <a:t>scripturus</a:t>
            </a:r>
            <a:r>
              <a:rPr lang="de-DE" sz="2800" dirty="0">
                <a:latin typeface="Arial" panose="020B0604020202020204" pitchFamily="34" charset="0"/>
                <a:cs typeface="Arial" panose="020B0604020202020204" pitchFamily="34" charset="0"/>
              </a:rPr>
              <a:t>/-a/-um esse</a:t>
            </a:r>
          </a:p>
        </p:txBody>
      </p:sp>
    </p:spTree>
    <p:extLst>
      <p:ext uri="{BB962C8B-B14F-4D97-AF65-F5344CB8AC3E}">
        <p14:creationId xmlns:p14="http://schemas.microsoft.com/office/powerpoint/2010/main" val="420889431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4" grpId="0" animBg="1"/>
      <p:bldP spid="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5C142E8-6079-4BB9-B1AD-5D4F209ECD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Das Partizip Futur Aktiv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2FD3E01D-56A7-4401-9D36-F9A2552167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938590"/>
          </a:xfrm>
        </p:spPr>
        <p:txBody>
          <a:bodyPr>
            <a:normAutofit/>
          </a:bodyPr>
          <a:lstStyle/>
          <a:p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Das PFA ist nicht wie das PPP  p______, sondern a______ zu benutzen.</a:t>
            </a:r>
          </a:p>
          <a:p>
            <a:pPr lvl="0"/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Die Handlung, die das PFA beschreibt ist  </a:t>
            </a:r>
          </a:p>
          <a:p>
            <a:pPr marL="0" lvl="0" indent="0">
              <a:buNone/>
            </a:pPr>
            <a:r>
              <a:rPr lang="de-DE" b="1" i="1" dirty="0">
                <a:latin typeface="Arial" panose="020B0604020202020204" pitchFamily="34" charset="0"/>
                <a:cs typeface="Arial" panose="020B0604020202020204" pitchFamily="34" charset="0"/>
              </a:rPr>
              <a:t>		              vorzeitig   gleichzeitig   nachzeitig</a:t>
            </a:r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lvl="0" indent="0">
              <a:buNone/>
            </a:pPr>
            <a:endParaRPr lang="de-D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Sprechblase: oval 5">
            <a:extLst>
              <a:ext uri="{FF2B5EF4-FFF2-40B4-BE49-F238E27FC236}">
                <a16:creationId xmlns:a16="http://schemas.microsoft.com/office/drawing/2014/main" id="{BBF391B9-A68D-4687-8B0B-CDF0F4E5B211}"/>
              </a:ext>
            </a:extLst>
          </p:cNvPr>
          <p:cNvSpPr/>
          <p:nvPr/>
        </p:nvSpPr>
        <p:spPr>
          <a:xfrm>
            <a:off x="7795846" y="152400"/>
            <a:ext cx="3704492" cy="855785"/>
          </a:xfrm>
          <a:prstGeom prst="wedgeEllipseCallout">
            <a:avLst>
              <a:gd name="adj1" fmla="val -68935"/>
              <a:gd name="adj2" fmla="val 14819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Was muss hier rein?</a:t>
            </a:r>
          </a:p>
        </p:txBody>
      </p:sp>
      <p:sp>
        <p:nvSpPr>
          <p:cNvPr id="7" name="Sprechblase: oval 6">
            <a:extLst>
              <a:ext uri="{FF2B5EF4-FFF2-40B4-BE49-F238E27FC236}">
                <a16:creationId xmlns:a16="http://schemas.microsoft.com/office/drawing/2014/main" id="{F7CF9F30-5D42-4ED0-9DDD-976BABEB13A1}"/>
              </a:ext>
            </a:extLst>
          </p:cNvPr>
          <p:cNvSpPr/>
          <p:nvPr/>
        </p:nvSpPr>
        <p:spPr>
          <a:xfrm>
            <a:off x="7795846" y="152400"/>
            <a:ext cx="3704492" cy="855785"/>
          </a:xfrm>
          <a:prstGeom prst="wedgeEllipseCallout">
            <a:avLst>
              <a:gd name="adj1" fmla="val 9230"/>
              <a:gd name="adj2" fmla="val 14956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Was muss hier rein?</a:t>
            </a:r>
          </a:p>
        </p:txBody>
      </p:sp>
      <p:sp>
        <p:nvSpPr>
          <p:cNvPr id="8" name="Textfeld 7">
            <a:extLst>
              <a:ext uri="{FF2B5EF4-FFF2-40B4-BE49-F238E27FC236}">
                <a16:creationId xmlns:a16="http://schemas.microsoft.com/office/drawing/2014/main" id="{35C123C2-ADD7-4D52-9B53-62EF01C78E39}"/>
              </a:ext>
            </a:extLst>
          </p:cNvPr>
          <p:cNvSpPr txBox="1"/>
          <p:nvPr/>
        </p:nvSpPr>
        <p:spPr>
          <a:xfrm>
            <a:off x="6353908" y="1825625"/>
            <a:ext cx="118403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assiv</a:t>
            </a:r>
            <a:endParaRPr lang="de-DE" sz="24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id="{9F04CF74-1A84-4FDF-8176-8F9B9C678844}"/>
              </a:ext>
            </a:extLst>
          </p:cNvPr>
          <p:cNvSpPr txBox="1"/>
          <p:nvPr/>
        </p:nvSpPr>
        <p:spPr>
          <a:xfrm>
            <a:off x="9272954" y="1825624"/>
            <a:ext cx="118403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ktiv</a:t>
            </a:r>
            <a:endParaRPr lang="de-DE" sz="24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Sprechblase: oval 9">
            <a:extLst>
              <a:ext uri="{FF2B5EF4-FFF2-40B4-BE49-F238E27FC236}">
                <a16:creationId xmlns:a16="http://schemas.microsoft.com/office/drawing/2014/main" id="{CB90FFAA-BEFB-4EEC-AC11-E051A11EA87F}"/>
              </a:ext>
            </a:extLst>
          </p:cNvPr>
          <p:cNvSpPr/>
          <p:nvPr/>
        </p:nvSpPr>
        <p:spPr>
          <a:xfrm>
            <a:off x="8217877" y="2390862"/>
            <a:ext cx="3704492" cy="855785"/>
          </a:xfrm>
          <a:prstGeom prst="wedgeEllipseCallout">
            <a:avLst>
              <a:gd name="adj1" fmla="val -61023"/>
              <a:gd name="adj2" fmla="val 4682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Nichtzutreffendes streichen!</a:t>
            </a:r>
          </a:p>
        </p:txBody>
      </p:sp>
      <p:cxnSp>
        <p:nvCxnSpPr>
          <p:cNvPr id="12" name="Gerader Verbinder 11">
            <a:extLst>
              <a:ext uri="{FF2B5EF4-FFF2-40B4-BE49-F238E27FC236}">
                <a16:creationId xmlns:a16="http://schemas.microsoft.com/office/drawing/2014/main" id="{3E1B30F7-F95C-474B-BECB-49F071649AB7}"/>
              </a:ext>
            </a:extLst>
          </p:cNvPr>
          <p:cNvCxnSpPr/>
          <p:nvPr/>
        </p:nvCxnSpPr>
        <p:spPr>
          <a:xfrm>
            <a:off x="4067908" y="3464169"/>
            <a:ext cx="3868615" cy="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1483183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53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3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53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8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500"/>
                            </p:stCondLst>
                            <p:childTnLst>
                              <p:par>
                                <p:cTn id="3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500"/>
                            </p:stCondLst>
                            <p:childTnLst>
                              <p:par>
                                <p:cTn id="4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53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0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6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6" grpId="0" animBg="1"/>
      <p:bldP spid="6" grpId="1" animBg="1"/>
      <p:bldP spid="7" grpId="0" animBg="1"/>
      <p:bldP spid="7" grpId="1" animBg="1"/>
      <p:bldP spid="10" grpId="0" animBg="1"/>
      <p:bldP spid="10" grpId="1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5C142E8-6079-4BB9-B1AD-5D4F209ECD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/>
          <a:lstStyle/>
          <a:p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Das Partizip Futur Aktiv taucht auf…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2FD3E01D-56A7-4401-9D36-F9A2552167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76400" y="1110516"/>
            <a:ext cx="10515600" cy="5595083"/>
          </a:xfrm>
        </p:spPr>
        <p:txBody>
          <a:bodyPr>
            <a:noAutofit/>
          </a:bodyPr>
          <a:lstStyle/>
          <a:p>
            <a:r>
              <a:rPr lang="de-DE" sz="2400" dirty="0">
                <a:latin typeface="Arial" panose="020B0604020202020204" pitchFamily="34" charset="0"/>
                <a:cs typeface="Arial" panose="020B0604020202020204" pitchFamily="34" charset="0"/>
              </a:rPr>
              <a:t> …als Infinitiv Futur (z.B. beim </a:t>
            </a:r>
            <a:r>
              <a:rPr lang="de-DE" sz="2400" dirty="0" err="1">
                <a:latin typeface="Arial" panose="020B0604020202020204" pitchFamily="34" charset="0"/>
                <a:cs typeface="Arial" panose="020B0604020202020204" pitchFamily="34" charset="0"/>
              </a:rPr>
              <a:t>AcI</a:t>
            </a:r>
            <a:r>
              <a:rPr lang="de-DE" sz="2400" dirty="0">
                <a:latin typeface="Arial" panose="020B0604020202020204" pitchFamily="34" charset="0"/>
                <a:cs typeface="Arial" panose="020B0604020202020204" pitchFamily="34" charset="0"/>
              </a:rPr>
              <a:t>): </a:t>
            </a:r>
          </a:p>
          <a:p>
            <a:pPr marL="0" indent="0">
              <a:buNone/>
            </a:pPr>
            <a:r>
              <a:rPr lang="de-DE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de-DE" sz="2400" dirty="0">
                <a:latin typeface="Arial" panose="020B0604020202020204" pitchFamily="34" charset="0"/>
                <a:cs typeface="Arial" panose="020B0604020202020204" pitchFamily="34" charset="0"/>
              </a:rPr>
              <a:t>Beispiel: </a:t>
            </a:r>
            <a:r>
              <a:rPr lang="de-DE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Caesar </a:t>
            </a:r>
            <a:r>
              <a:rPr lang="de-DE" sz="24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sperat</a:t>
            </a:r>
            <a:r>
              <a:rPr lang="de-DE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 se </a:t>
            </a:r>
            <a:r>
              <a:rPr lang="de-DE" sz="24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victurum</a:t>
            </a:r>
            <a:r>
              <a:rPr lang="de-DE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 esse.</a:t>
            </a:r>
            <a:endParaRPr lang="de-DE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de-DE" sz="2400" dirty="0">
                <a:latin typeface="Arial" panose="020B0604020202020204" pitchFamily="34" charset="0"/>
                <a:cs typeface="Arial" panose="020B0604020202020204" pitchFamily="34" charset="0"/>
              </a:rPr>
              <a:t>    __________________________________________________________</a:t>
            </a:r>
          </a:p>
          <a:p>
            <a:pPr marL="0" indent="0">
              <a:buNone/>
            </a:pPr>
            <a:r>
              <a:rPr lang="de-DE" sz="2400" dirty="0">
                <a:latin typeface="Arial" panose="020B0604020202020204" pitchFamily="34" charset="0"/>
                <a:cs typeface="Arial" panose="020B0604020202020204" pitchFamily="34" charset="0"/>
              </a:rPr>
              <a:t>   immer bei 		            </a:t>
            </a:r>
            <a:r>
              <a:rPr lang="de-DE" sz="24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sperare</a:t>
            </a:r>
            <a:r>
              <a:rPr lang="de-DE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  	   </a:t>
            </a:r>
            <a:r>
              <a:rPr lang="de-DE" sz="24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iurare</a:t>
            </a:r>
            <a:r>
              <a:rPr lang="de-DE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	   </a:t>
            </a:r>
            <a:r>
              <a:rPr lang="de-DE" sz="24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promittere</a:t>
            </a:r>
            <a:r>
              <a:rPr lang="de-DE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endParaRPr lang="de-DE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de-DE" sz="2400" dirty="0">
                <a:latin typeface="Arial" panose="020B0604020202020204" pitchFamily="34" charset="0"/>
                <a:cs typeface="Arial" panose="020B0604020202020204" pitchFamily="34" charset="0"/>
              </a:rPr>
              <a:t>   deutsche Übersetzung:   _______________________________________</a:t>
            </a:r>
          </a:p>
          <a:p>
            <a:pPr marL="0" indent="0">
              <a:buNone/>
            </a:pPr>
            <a:endParaRPr lang="de-DE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e-DE" sz="2400" dirty="0">
                <a:latin typeface="Arial" panose="020B0604020202020204" pitchFamily="34" charset="0"/>
                <a:cs typeface="Arial" panose="020B0604020202020204" pitchFamily="34" charset="0"/>
              </a:rPr>
              <a:t>… als Prädikatsnomen mit „esse“ („im Begriffe sein (etwas zu tun)“):</a:t>
            </a:r>
          </a:p>
          <a:p>
            <a:pPr marL="0" indent="0">
              <a:buNone/>
            </a:pPr>
            <a:r>
              <a:rPr lang="de-DE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de-DE" sz="2400" dirty="0">
                <a:latin typeface="Arial" panose="020B0604020202020204" pitchFamily="34" charset="0"/>
                <a:cs typeface="Arial" panose="020B0604020202020204" pitchFamily="34" charset="0"/>
              </a:rPr>
              <a:t>Beispiel: </a:t>
            </a:r>
            <a:r>
              <a:rPr lang="de-DE" sz="24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Helvetii</a:t>
            </a:r>
            <a:r>
              <a:rPr lang="de-DE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24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fines</a:t>
            </a:r>
            <a:r>
              <a:rPr lang="de-DE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24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suos</a:t>
            </a:r>
            <a:r>
              <a:rPr lang="de-DE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24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relicturi</a:t>
            </a:r>
            <a:r>
              <a:rPr lang="de-DE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24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sunt</a:t>
            </a:r>
            <a:r>
              <a:rPr lang="de-DE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de-DE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de-DE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   __________________________________________________________</a:t>
            </a:r>
            <a:endParaRPr lang="de-DE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e-DE" sz="2400" dirty="0">
                <a:latin typeface="Arial" panose="020B0604020202020204" pitchFamily="34" charset="0"/>
                <a:cs typeface="Arial" panose="020B0604020202020204" pitchFamily="34" charset="0"/>
              </a:rPr>
              <a:t> … als </a:t>
            </a:r>
            <a:r>
              <a:rPr lang="de-DE" sz="2400" dirty="0" err="1">
                <a:latin typeface="Arial" panose="020B0604020202020204" pitchFamily="34" charset="0"/>
                <a:cs typeface="Arial" panose="020B0604020202020204" pitchFamily="34" charset="0"/>
              </a:rPr>
              <a:t>Participium</a:t>
            </a:r>
            <a:r>
              <a:rPr lang="de-DE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2400" dirty="0" err="1">
                <a:latin typeface="Arial" panose="020B0604020202020204" pitchFamily="34" charset="0"/>
                <a:cs typeface="Arial" panose="020B0604020202020204" pitchFamily="34" charset="0"/>
              </a:rPr>
              <a:t>Coniunctum</a:t>
            </a:r>
            <a:r>
              <a:rPr lang="de-DE" sz="2400" dirty="0">
                <a:latin typeface="Arial" panose="020B0604020202020204" pitchFamily="34" charset="0"/>
                <a:cs typeface="Arial" panose="020B0604020202020204" pitchFamily="34" charset="0"/>
              </a:rPr>
              <a:t> (ergänze: „in der Absicht“, „wollen“):</a:t>
            </a:r>
          </a:p>
          <a:p>
            <a:pPr marL="0" indent="0">
              <a:buNone/>
            </a:pPr>
            <a:r>
              <a:rPr lang="de-DE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de-DE" sz="2400" dirty="0">
                <a:latin typeface="Arial" panose="020B0604020202020204" pitchFamily="34" charset="0"/>
                <a:cs typeface="Arial" panose="020B0604020202020204" pitchFamily="34" charset="0"/>
              </a:rPr>
              <a:t>Beispiel: </a:t>
            </a:r>
            <a:r>
              <a:rPr lang="de-DE" sz="24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Helvetii</a:t>
            </a:r>
            <a:r>
              <a:rPr lang="de-DE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24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fines</a:t>
            </a:r>
            <a:r>
              <a:rPr lang="de-DE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24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suos</a:t>
            </a:r>
            <a:r>
              <a:rPr lang="de-DE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24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relicturi</a:t>
            </a:r>
            <a:r>
              <a:rPr lang="de-DE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24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oppida</a:t>
            </a:r>
            <a:r>
              <a:rPr lang="de-DE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24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vicosque</a:t>
            </a:r>
            <a:r>
              <a:rPr lang="de-DE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24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incendunt</a:t>
            </a:r>
            <a:r>
              <a:rPr lang="de-DE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de-DE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de-DE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   __________________________________________________________</a:t>
            </a:r>
            <a:endParaRPr lang="de-DE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feld 3">
            <a:extLst>
              <a:ext uri="{FF2B5EF4-FFF2-40B4-BE49-F238E27FC236}">
                <a16:creationId xmlns:a16="http://schemas.microsoft.com/office/drawing/2014/main" id="{8A093ECD-064F-4816-BA69-057CF68AF357}"/>
              </a:ext>
            </a:extLst>
          </p:cNvPr>
          <p:cNvSpPr txBox="1"/>
          <p:nvPr/>
        </p:nvSpPr>
        <p:spPr>
          <a:xfrm rot="16200000">
            <a:off x="-2797304" y="3244334"/>
            <a:ext cx="64328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Erst rätseln oder nachschlagen, dann Lösung herbeiklicken!</a:t>
            </a:r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9CE24B9F-514A-4C47-B179-C8AF885A9EAC}"/>
              </a:ext>
            </a:extLst>
          </p:cNvPr>
          <p:cNvSpPr txBox="1"/>
          <p:nvPr/>
        </p:nvSpPr>
        <p:spPr>
          <a:xfrm>
            <a:off x="2086708" y="1946031"/>
            <a:ext cx="973015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Caesar hofft, dass er siegen wird.</a:t>
            </a:r>
          </a:p>
        </p:txBody>
      </p:sp>
      <p:sp>
        <p:nvSpPr>
          <p:cNvPr id="13" name="Textfeld 12">
            <a:extLst>
              <a:ext uri="{FF2B5EF4-FFF2-40B4-BE49-F238E27FC236}">
                <a16:creationId xmlns:a16="http://schemas.microsoft.com/office/drawing/2014/main" id="{5DBD7010-B050-4A55-AF65-3C4A9C395347}"/>
              </a:ext>
            </a:extLst>
          </p:cNvPr>
          <p:cNvSpPr txBox="1"/>
          <p:nvPr/>
        </p:nvSpPr>
        <p:spPr>
          <a:xfrm>
            <a:off x="5416062" y="2889739"/>
            <a:ext cx="165295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hoffen</a:t>
            </a:r>
          </a:p>
        </p:txBody>
      </p:sp>
      <p:sp>
        <p:nvSpPr>
          <p:cNvPr id="14" name="Textfeld 13">
            <a:extLst>
              <a:ext uri="{FF2B5EF4-FFF2-40B4-BE49-F238E27FC236}">
                <a16:creationId xmlns:a16="http://schemas.microsoft.com/office/drawing/2014/main" id="{3B10E857-6240-44EB-ABC6-84CD3B5FF21F}"/>
              </a:ext>
            </a:extLst>
          </p:cNvPr>
          <p:cNvSpPr txBox="1"/>
          <p:nvPr/>
        </p:nvSpPr>
        <p:spPr>
          <a:xfrm>
            <a:off x="7397262" y="2888343"/>
            <a:ext cx="165295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schwören</a:t>
            </a:r>
          </a:p>
        </p:txBody>
      </p:sp>
      <p:sp>
        <p:nvSpPr>
          <p:cNvPr id="15" name="Textfeld 14">
            <a:extLst>
              <a:ext uri="{FF2B5EF4-FFF2-40B4-BE49-F238E27FC236}">
                <a16:creationId xmlns:a16="http://schemas.microsoft.com/office/drawing/2014/main" id="{80992AA0-6DCB-4C00-A513-B4DB07741C75}"/>
              </a:ext>
            </a:extLst>
          </p:cNvPr>
          <p:cNvSpPr txBox="1"/>
          <p:nvPr/>
        </p:nvSpPr>
        <p:spPr>
          <a:xfrm>
            <a:off x="9296371" y="2888342"/>
            <a:ext cx="205742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versprechen</a:t>
            </a:r>
          </a:p>
        </p:txBody>
      </p:sp>
      <p:sp>
        <p:nvSpPr>
          <p:cNvPr id="16" name="Textfeld 15">
            <a:extLst>
              <a:ext uri="{FF2B5EF4-FFF2-40B4-BE49-F238E27FC236}">
                <a16:creationId xmlns:a16="http://schemas.microsoft.com/office/drawing/2014/main" id="{958497EB-73B6-47B2-AD32-4164742D1934}"/>
              </a:ext>
            </a:extLst>
          </p:cNvPr>
          <p:cNvSpPr txBox="1"/>
          <p:nvPr/>
        </p:nvSpPr>
        <p:spPr>
          <a:xfrm>
            <a:off x="1981201" y="4689231"/>
            <a:ext cx="973015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Die Helvetier sind im Begriff [oder bereit], ihr Gebiet zu verlassen.</a:t>
            </a:r>
          </a:p>
        </p:txBody>
      </p:sp>
      <p:sp>
        <p:nvSpPr>
          <p:cNvPr id="17" name="Textfeld 16">
            <a:extLst>
              <a:ext uri="{FF2B5EF4-FFF2-40B4-BE49-F238E27FC236}">
                <a16:creationId xmlns:a16="http://schemas.microsoft.com/office/drawing/2014/main" id="{833D4EA5-CFEA-48F6-B84A-C5FF5ADD5B74}"/>
              </a:ext>
            </a:extLst>
          </p:cNvPr>
          <p:cNvSpPr txBox="1"/>
          <p:nvPr/>
        </p:nvSpPr>
        <p:spPr>
          <a:xfrm>
            <a:off x="1981201" y="6027058"/>
            <a:ext cx="973015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0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Die Helvetier, die ihr Gebiet verlassen wollen, zünden ihre Städte und Häuser an.</a:t>
            </a:r>
          </a:p>
        </p:txBody>
      </p:sp>
    </p:spTree>
    <p:extLst>
      <p:ext uri="{BB962C8B-B14F-4D97-AF65-F5344CB8AC3E}">
        <p14:creationId xmlns:p14="http://schemas.microsoft.com/office/powerpoint/2010/main" val="91867132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" dur="500" tmFilter="0, 0; .2, .5; .8, .5; 1, 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6" dur="250" autoRev="1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6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500"/>
                            </p:stCondLst>
                            <p:childTnLst>
                              <p:par>
                                <p:cTn id="6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0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5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0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5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500"/>
                            </p:stCondLst>
                            <p:childTnLst>
                              <p:par>
                                <p:cTn id="8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9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4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4" grpId="0" build="allAtOnce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8AEB921-7D9A-48AE-A2C9-B4E21FC486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87572"/>
            <a:ext cx="10515600" cy="1325563"/>
          </a:xfrm>
        </p:spPr>
        <p:txBody>
          <a:bodyPr/>
          <a:lstStyle/>
          <a:p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Übungssätze </a:t>
            </a:r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 Aufgabe zu Montag!</a:t>
            </a:r>
            <a:endParaRPr lang="de-D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A15546A9-33F3-4F31-A428-937D873898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78877" y="1427039"/>
            <a:ext cx="10515600" cy="5161329"/>
          </a:xfrm>
        </p:spPr>
        <p:txBody>
          <a:bodyPr>
            <a:normAutofit fontScale="25000" lnSpcReduction="20000"/>
          </a:bodyPr>
          <a:lstStyle/>
          <a:p>
            <a:pPr marL="0" lvl="0" indent="0">
              <a:buNone/>
            </a:pPr>
            <a:r>
              <a:rPr lang="de-DE" sz="7200" dirty="0">
                <a:latin typeface="Arial" panose="020B0604020202020204" pitchFamily="34" charset="0"/>
                <a:cs typeface="Arial" panose="020B0604020202020204" pitchFamily="34" charset="0"/>
              </a:rPr>
              <a:t>(1) Quintus </a:t>
            </a:r>
            <a:r>
              <a:rPr lang="de-DE" sz="7200" dirty="0" err="1">
                <a:latin typeface="Arial" panose="020B0604020202020204" pitchFamily="34" charset="0"/>
                <a:cs typeface="Arial" panose="020B0604020202020204" pitchFamily="34" charset="0"/>
              </a:rPr>
              <a:t>Flaviam</a:t>
            </a:r>
            <a:r>
              <a:rPr lang="de-DE" sz="7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7200" dirty="0" err="1">
                <a:latin typeface="Arial" panose="020B0604020202020204" pitchFamily="34" charset="0"/>
                <a:cs typeface="Arial" panose="020B0604020202020204" pitchFamily="34" charset="0"/>
              </a:rPr>
              <a:t>liberaturus</a:t>
            </a:r>
            <a:r>
              <a:rPr lang="de-DE" sz="7200" dirty="0">
                <a:latin typeface="Arial" panose="020B0604020202020204" pitchFamily="34" charset="0"/>
                <a:cs typeface="Arial" panose="020B0604020202020204" pitchFamily="34" charset="0"/>
              </a:rPr>
              <a:t> in </a:t>
            </a:r>
            <a:r>
              <a:rPr lang="de-DE" sz="7200" dirty="0" err="1">
                <a:latin typeface="Arial" panose="020B0604020202020204" pitchFamily="34" charset="0"/>
                <a:cs typeface="Arial" panose="020B0604020202020204" pitchFamily="34" charset="0"/>
              </a:rPr>
              <a:t>Galliam</a:t>
            </a:r>
            <a:r>
              <a:rPr lang="de-DE" sz="7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7200" dirty="0" err="1">
                <a:latin typeface="Arial" panose="020B0604020202020204" pitchFamily="34" charset="0"/>
                <a:cs typeface="Arial" panose="020B0604020202020204" pitchFamily="34" charset="0"/>
              </a:rPr>
              <a:t>properat</a:t>
            </a:r>
            <a:r>
              <a:rPr lang="de-DE" sz="72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>
              <a:buNone/>
            </a:pPr>
            <a:r>
              <a:rPr lang="de-DE" sz="7200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  <a:p>
            <a:pPr marL="0" lvl="0" indent="0">
              <a:buNone/>
            </a:pPr>
            <a:r>
              <a:rPr lang="de-DE" sz="7200" dirty="0">
                <a:latin typeface="Arial" panose="020B0604020202020204" pitchFamily="34" charset="0"/>
                <a:cs typeface="Arial" panose="020B0604020202020204" pitchFamily="34" charset="0"/>
              </a:rPr>
              <a:t>(2) Quintus </a:t>
            </a:r>
            <a:r>
              <a:rPr lang="de-DE" sz="7200" dirty="0" err="1">
                <a:latin typeface="Arial" panose="020B0604020202020204" pitchFamily="34" charset="0"/>
                <a:cs typeface="Arial" panose="020B0604020202020204" pitchFamily="34" charset="0"/>
              </a:rPr>
              <a:t>sperat</a:t>
            </a:r>
            <a:r>
              <a:rPr lang="de-DE" sz="7200" dirty="0">
                <a:latin typeface="Arial" panose="020B0604020202020204" pitchFamily="34" charset="0"/>
                <a:cs typeface="Arial" panose="020B0604020202020204" pitchFamily="34" charset="0"/>
              </a:rPr>
              <a:t> se </a:t>
            </a:r>
            <a:r>
              <a:rPr lang="de-DE" sz="7200" dirty="0" err="1">
                <a:latin typeface="Arial" panose="020B0604020202020204" pitchFamily="34" charset="0"/>
                <a:cs typeface="Arial" panose="020B0604020202020204" pitchFamily="34" charset="0"/>
              </a:rPr>
              <a:t>Flaviam</a:t>
            </a:r>
            <a:r>
              <a:rPr lang="de-DE" sz="7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7200" dirty="0" err="1">
                <a:latin typeface="Arial" panose="020B0604020202020204" pitchFamily="34" charset="0"/>
                <a:cs typeface="Arial" panose="020B0604020202020204" pitchFamily="34" charset="0"/>
              </a:rPr>
              <a:t>inventurum</a:t>
            </a:r>
            <a:r>
              <a:rPr lang="de-DE" sz="7200" dirty="0">
                <a:latin typeface="Arial" panose="020B0604020202020204" pitchFamily="34" charset="0"/>
                <a:cs typeface="Arial" panose="020B0604020202020204" pitchFamily="34" charset="0"/>
              </a:rPr>
              <a:t> esse.</a:t>
            </a:r>
          </a:p>
          <a:p>
            <a:pPr marL="0" indent="0">
              <a:buNone/>
            </a:pPr>
            <a:r>
              <a:rPr lang="de-DE" sz="7200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  <a:p>
            <a:pPr marL="0" lvl="0" indent="0">
              <a:buNone/>
            </a:pPr>
            <a:r>
              <a:rPr lang="de-DE" sz="7200" dirty="0">
                <a:latin typeface="Arial" panose="020B0604020202020204" pitchFamily="34" charset="0"/>
                <a:cs typeface="Arial" panose="020B0604020202020204" pitchFamily="34" charset="0"/>
              </a:rPr>
              <a:t>(3) Quintus et Flavia in </a:t>
            </a:r>
            <a:r>
              <a:rPr lang="de-DE" sz="7200" dirty="0" err="1">
                <a:latin typeface="Arial" panose="020B0604020202020204" pitchFamily="34" charset="0"/>
                <a:cs typeface="Arial" panose="020B0604020202020204" pitchFamily="34" charset="0"/>
              </a:rPr>
              <a:t>Circum</a:t>
            </a:r>
            <a:r>
              <a:rPr lang="de-DE" sz="7200" dirty="0">
                <a:latin typeface="Arial" panose="020B0604020202020204" pitchFamily="34" charset="0"/>
                <a:cs typeface="Arial" panose="020B0604020202020204" pitchFamily="34" charset="0"/>
              </a:rPr>
              <a:t> Maximum </a:t>
            </a:r>
            <a:r>
              <a:rPr lang="de-DE" sz="7200" dirty="0" err="1">
                <a:latin typeface="Arial" panose="020B0604020202020204" pitchFamily="34" charset="0"/>
                <a:cs typeface="Arial" panose="020B0604020202020204" pitchFamily="34" charset="0"/>
              </a:rPr>
              <a:t>eunt</a:t>
            </a:r>
            <a:r>
              <a:rPr lang="de-DE" sz="7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7200" dirty="0" err="1">
                <a:latin typeface="Arial" panose="020B0604020202020204" pitchFamily="34" charset="0"/>
                <a:cs typeface="Arial" panose="020B0604020202020204" pitchFamily="34" charset="0"/>
              </a:rPr>
              <a:t>spectacula</a:t>
            </a:r>
            <a:r>
              <a:rPr lang="de-DE" sz="7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7200" dirty="0" err="1">
                <a:latin typeface="Arial" panose="020B0604020202020204" pitchFamily="34" charset="0"/>
                <a:cs typeface="Arial" panose="020B0604020202020204" pitchFamily="34" charset="0"/>
              </a:rPr>
              <a:t>visuri</a:t>
            </a:r>
            <a:r>
              <a:rPr lang="de-DE" sz="72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>
              <a:buNone/>
            </a:pPr>
            <a:r>
              <a:rPr lang="de-DE" sz="7200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  <a:p>
            <a:pPr marL="0" lvl="0" indent="0">
              <a:buNone/>
            </a:pPr>
            <a:r>
              <a:rPr lang="de-DE" sz="7200" dirty="0">
                <a:latin typeface="Arial" panose="020B0604020202020204" pitchFamily="34" charset="0"/>
                <a:cs typeface="Arial" panose="020B0604020202020204" pitchFamily="34" charset="0"/>
              </a:rPr>
              <a:t>(4) Quintus </a:t>
            </a:r>
            <a:r>
              <a:rPr lang="de-DE" sz="7200" dirty="0" err="1">
                <a:latin typeface="Arial" panose="020B0604020202020204" pitchFamily="34" charset="0"/>
                <a:cs typeface="Arial" panose="020B0604020202020204" pitchFamily="34" charset="0"/>
              </a:rPr>
              <a:t>invenit</a:t>
            </a:r>
            <a:r>
              <a:rPr lang="de-DE" sz="7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7200" dirty="0" err="1">
                <a:latin typeface="Arial" panose="020B0604020202020204" pitchFamily="34" charset="0"/>
                <a:cs typeface="Arial" panose="020B0604020202020204" pitchFamily="34" charset="0"/>
              </a:rPr>
              <a:t>Flaviam</a:t>
            </a:r>
            <a:r>
              <a:rPr lang="de-DE" sz="7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7200" dirty="0" err="1">
                <a:latin typeface="Arial" panose="020B0604020202020204" pitchFamily="34" charset="0"/>
                <a:cs typeface="Arial" panose="020B0604020202020204" pitchFamily="34" charset="0"/>
              </a:rPr>
              <a:t>dominae</a:t>
            </a:r>
            <a:r>
              <a:rPr lang="de-DE" sz="7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72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crines</a:t>
            </a:r>
            <a:r>
              <a:rPr lang="de-DE" sz="7200" b="1" i="1" dirty="0">
                <a:latin typeface="Arial" panose="020B0604020202020204" pitchFamily="34" charset="0"/>
                <a:cs typeface="Arial" panose="020B0604020202020204" pitchFamily="34" charset="0"/>
              </a:rPr>
              <a:t> posituram</a:t>
            </a:r>
            <a:r>
              <a:rPr lang="de-DE" sz="7200" b="1" i="1" baseline="-25000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de-DE" sz="72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>
              <a:buNone/>
            </a:pPr>
            <a:r>
              <a:rPr lang="de-DE" sz="7200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  <a:p>
            <a:pPr marL="0" lvl="0" indent="0">
              <a:buNone/>
            </a:pPr>
            <a:r>
              <a:rPr lang="de-DE" sz="7200" dirty="0">
                <a:latin typeface="Arial" panose="020B0604020202020204" pitchFamily="34" charset="0"/>
                <a:cs typeface="Arial" panose="020B0604020202020204" pitchFamily="34" charset="0"/>
              </a:rPr>
              <a:t>(5) Quintus </a:t>
            </a:r>
            <a:r>
              <a:rPr lang="de-DE" sz="7200" dirty="0" err="1">
                <a:latin typeface="Arial" panose="020B0604020202020204" pitchFamily="34" charset="0"/>
                <a:cs typeface="Arial" panose="020B0604020202020204" pitchFamily="34" charset="0"/>
              </a:rPr>
              <a:t>litteras</a:t>
            </a:r>
            <a:r>
              <a:rPr lang="de-DE" sz="7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7200" dirty="0" err="1">
                <a:latin typeface="Arial" panose="020B0604020202020204" pitchFamily="34" charset="0"/>
                <a:cs typeface="Arial" panose="020B0604020202020204" pitchFamily="34" charset="0"/>
              </a:rPr>
              <a:t>scripturus</a:t>
            </a:r>
            <a:r>
              <a:rPr lang="de-DE" sz="7200" dirty="0">
                <a:latin typeface="Arial" panose="020B0604020202020204" pitchFamily="34" charset="0"/>
                <a:cs typeface="Arial" panose="020B0604020202020204" pitchFamily="34" charset="0"/>
              </a:rPr>
              <a:t> erat, cum </a:t>
            </a:r>
            <a:r>
              <a:rPr lang="de-DE" sz="7200" dirty="0" err="1">
                <a:latin typeface="Arial" panose="020B0604020202020204" pitchFamily="34" charset="0"/>
                <a:cs typeface="Arial" panose="020B0604020202020204" pitchFamily="34" charset="0"/>
              </a:rPr>
              <a:t>frater</a:t>
            </a:r>
            <a:r>
              <a:rPr lang="de-DE" sz="7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7200" dirty="0" err="1">
                <a:latin typeface="Arial" panose="020B0604020202020204" pitchFamily="34" charset="0"/>
                <a:cs typeface="Arial" panose="020B0604020202020204" pitchFamily="34" charset="0"/>
              </a:rPr>
              <a:t>Flaviae</a:t>
            </a:r>
            <a:r>
              <a:rPr lang="de-DE" sz="7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7200" dirty="0" err="1">
                <a:latin typeface="Arial" panose="020B0604020202020204" pitchFamily="34" charset="0"/>
                <a:cs typeface="Arial" panose="020B0604020202020204" pitchFamily="34" charset="0"/>
              </a:rPr>
              <a:t>venit</a:t>
            </a:r>
            <a:r>
              <a:rPr lang="de-DE" sz="72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marL="0" indent="0">
              <a:buNone/>
            </a:pPr>
            <a:r>
              <a:rPr lang="de-DE" sz="7200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  <a:p>
            <a:pPr marL="0" lvl="0" indent="0">
              <a:buNone/>
            </a:pPr>
            <a:r>
              <a:rPr lang="de-DE" sz="7200" dirty="0">
                <a:latin typeface="Arial" panose="020B0604020202020204" pitchFamily="34" charset="0"/>
                <a:cs typeface="Arial" panose="020B0604020202020204" pitchFamily="34" charset="0"/>
              </a:rPr>
              <a:t>(6) </a:t>
            </a:r>
            <a:r>
              <a:rPr lang="de-DE" sz="7200" dirty="0" err="1">
                <a:latin typeface="Arial" panose="020B0604020202020204" pitchFamily="34" charset="0"/>
                <a:cs typeface="Arial" panose="020B0604020202020204" pitchFamily="34" charset="0"/>
              </a:rPr>
              <a:t>Orgetorix</a:t>
            </a:r>
            <a:r>
              <a:rPr lang="de-DE" sz="7200" dirty="0">
                <a:latin typeface="Arial" panose="020B0604020202020204" pitchFamily="34" charset="0"/>
                <a:cs typeface="Arial" panose="020B0604020202020204" pitchFamily="34" charset="0"/>
              </a:rPr>
              <a:t> ad </a:t>
            </a:r>
            <a:r>
              <a:rPr lang="de-DE" sz="7200" dirty="0" err="1">
                <a:latin typeface="Arial" panose="020B0604020202020204" pitchFamily="34" charset="0"/>
                <a:cs typeface="Arial" panose="020B0604020202020204" pitchFamily="34" charset="0"/>
              </a:rPr>
              <a:t>Casticum</a:t>
            </a:r>
            <a:r>
              <a:rPr lang="de-DE" sz="7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7200" dirty="0" err="1">
                <a:latin typeface="Arial" panose="020B0604020202020204" pitchFamily="34" charset="0"/>
                <a:cs typeface="Arial" panose="020B0604020202020204" pitchFamily="34" charset="0"/>
              </a:rPr>
              <a:t>adit</a:t>
            </a:r>
            <a:r>
              <a:rPr lang="de-DE" sz="7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7200" dirty="0" err="1">
                <a:latin typeface="Arial" panose="020B0604020202020204" pitchFamily="34" charset="0"/>
                <a:cs typeface="Arial" panose="020B0604020202020204" pitchFamily="34" charset="0"/>
              </a:rPr>
              <a:t>persuasurus</a:t>
            </a:r>
            <a:r>
              <a:rPr lang="de-DE" sz="7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de-DE" sz="7200" dirty="0" err="1">
                <a:latin typeface="Arial" panose="020B0604020202020204" pitchFamily="34" charset="0"/>
                <a:cs typeface="Arial" panose="020B0604020202020204" pitchFamily="34" charset="0"/>
              </a:rPr>
              <a:t>ut</a:t>
            </a:r>
            <a:r>
              <a:rPr lang="de-DE" sz="7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7200" dirty="0" err="1">
                <a:latin typeface="Arial" panose="020B0604020202020204" pitchFamily="34" charset="0"/>
                <a:cs typeface="Arial" panose="020B0604020202020204" pitchFamily="34" charset="0"/>
              </a:rPr>
              <a:t>regnum</a:t>
            </a:r>
            <a:r>
              <a:rPr lang="de-DE" sz="7200" dirty="0">
                <a:latin typeface="Arial" panose="020B0604020202020204" pitchFamily="34" charset="0"/>
                <a:cs typeface="Arial" panose="020B0604020202020204" pitchFamily="34" charset="0"/>
              </a:rPr>
              <a:t> in sua </a:t>
            </a:r>
            <a:r>
              <a:rPr lang="de-DE" sz="7200" dirty="0" err="1">
                <a:latin typeface="Arial" panose="020B0604020202020204" pitchFamily="34" charset="0"/>
                <a:cs typeface="Arial" panose="020B0604020202020204" pitchFamily="34" charset="0"/>
              </a:rPr>
              <a:t>civitate</a:t>
            </a:r>
            <a:r>
              <a:rPr lang="de-DE" sz="7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7200" dirty="0" err="1">
                <a:latin typeface="Arial" panose="020B0604020202020204" pitchFamily="34" charset="0"/>
                <a:cs typeface="Arial" panose="020B0604020202020204" pitchFamily="34" charset="0"/>
              </a:rPr>
              <a:t>occuparet</a:t>
            </a:r>
            <a:r>
              <a:rPr lang="de-DE" sz="72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>
              <a:buNone/>
            </a:pPr>
            <a:r>
              <a:rPr lang="de-DE" sz="7200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  <a:p>
            <a:pPr marL="0" lvl="0" indent="0">
              <a:buNone/>
            </a:pPr>
            <a:r>
              <a:rPr lang="de-DE" sz="7200" dirty="0">
                <a:latin typeface="Arial" panose="020B0604020202020204" pitchFamily="34" charset="0"/>
                <a:cs typeface="Arial" panose="020B0604020202020204" pitchFamily="34" charset="0"/>
              </a:rPr>
              <a:t>(7) Hannibal </a:t>
            </a:r>
            <a:r>
              <a:rPr lang="de-DE" sz="7200" dirty="0" err="1">
                <a:latin typeface="Arial" panose="020B0604020202020204" pitchFamily="34" charset="0"/>
                <a:cs typeface="Arial" panose="020B0604020202020204" pitchFamily="34" charset="0"/>
              </a:rPr>
              <a:t>iurat</a:t>
            </a:r>
            <a:r>
              <a:rPr lang="de-DE" sz="7200" dirty="0">
                <a:latin typeface="Arial" panose="020B0604020202020204" pitchFamily="34" charset="0"/>
                <a:cs typeface="Arial" panose="020B0604020202020204" pitchFamily="34" charset="0"/>
              </a:rPr>
              <a:t> se Romanos </a:t>
            </a:r>
            <a:r>
              <a:rPr lang="de-DE" sz="7200" dirty="0" err="1">
                <a:latin typeface="Arial" panose="020B0604020202020204" pitchFamily="34" charset="0"/>
                <a:cs typeface="Arial" panose="020B0604020202020204" pitchFamily="34" charset="0"/>
              </a:rPr>
              <a:t>semper</a:t>
            </a:r>
            <a:r>
              <a:rPr lang="de-DE" sz="7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7200" b="1" i="1" dirty="0">
                <a:latin typeface="Arial" panose="020B0604020202020204" pitchFamily="34" charset="0"/>
                <a:cs typeface="Arial" panose="020B0604020202020204" pitchFamily="34" charset="0"/>
              </a:rPr>
              <a:t>osurum</a:t>
            </a:r>
            <a:r>
              <a:rPr lang="de-DE" sz="7200" b="1" i="1" baseline="-25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de-DE" sz="7200" dirty="0">
                <a:latin typeface="Arial" panose="020B0604020202020204" pitchFamily="34" charset="0"/>
                <a:cs typeface="Arial" panose="020B0604020202020204" pitchFamily="34" charset="0"/>
              </a:rPr>
              <a:t> esse.</a:t>
            </a:r>
          </a:p>
          <a:p>
            <a:pPr marL="0" indent="0">
              <a:buNone/>
            </a:pPr>
            <a:endParaRPr lang="de-DE" sz="7200" b="1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de-DE" sz="7200" b="1" i="1" baseline="-25000" dirty="0">
                <a:latin typeface="Arial" panose="020B0604020202020204" pitchFamily="34" charset="0"/>
                <a:cs typeface="Arial" panose="020B0604020202020204" pitchFamily="34" charset="0"/>
              </a:rPr>
              <a:t>1 </a:t>
            </a:r>
            <a:r>
              <a:rPr lang="de-DE" sz="72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crines</a:t>
            </a:r>
            <a:r>
              <a:rPr lang="de-DE" sz="72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72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ponere</a:t>
            </a:r>
            <a:r>
              <a:rPr lang="de-DE" sz="7200" dirty="0">
                <a:latin typeface="Arial" panose="020B0604020202020204" pitchFamily="34" charset="0"/>
                <a:cs typeface="Arial" panose="020B0604020202020204" pitchFamily="34" charset="0"/>
              </a:rPr>
              <a:t> - frisieren</a:t>
            </a:r>
          </a:p>
          <a:p>
            <a:pPr marL="0" indent="0">
              <a:buNone/>
            </a:pPr>
            <a:r>
              <a:rPr lang="de-DE" sz="7200" b="1" i="1" baseline="-25000" dirty="0">
                <a:latin typeface="Arial" panose="020B0604020202020204" pitchFamily="34" charset="0"/>
                <a:cs typeface="Arial" panose="020B0604020202020204" pitchFamily="34" charset="0"/>
              </a:rPr>
              <a:t>2 </a:t>
            </a:r>
            <a:r>
              <a:rPr lang="de-DE" sz="72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odisse</a:t>
            </a:r>
            <a:r>
              <a:rPr lang="de-DE" sz="7200" b="1" i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de-DE" sz="72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odi</a:t>
            </a:r>
            <a:r>
              <a:rPr lang="de-DE" sz="7200" b="1" i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de-DE" sz="72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osurus</a:t>
            </a:r>
            <a:r>
              <a:rPr lang="de-DE" sz="7200" dirty="0">
                <a:latin typeface="Arial" panose="020B0604020202020204" pitchFamily="34" charset="0"/>
                <a:cs typeface="Arial" panose="020B0604020202020204" pitchFamily="34" charset="0"/>
              </a:rPr>
              <a:t> – hassen </a:t>
            </a:r>
          </a:p>
          <a:p>
            <a:endParaRPr lang="de-D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3996409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Benutzerdefiniert 2">
      <a:majorFont>
        <a:latin typeface="Tiresias PCfont"/>
        <a:ea typeface=""/>
        <a:cs typeface=""/>
      </a:majorFont>
      <a:minorFont>
        <a:latin typeface="Tiresias PCfon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797</Words>
  <Application>Microsoft Office PowerPoint</Application>
  <PresentationFormat>Breitbild</PresentationFormat>
  <Paragraphs>109</Paragraphs>
  <Slides>8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8</vt:i4>
      </vt:variant>
    </vt:vector>
  </HeadingPairs>
  <TitlesOfParts>
    <vt:vector size="13" baseType="lpstr">
      <vt:lpstr>Arial</vt:lpstr>
      <vt:lpstr>Calibri</vt:lpstr>
      <vt:lpstr>Symbol</vt:lpstr>
      <vt:lpstr>Tiresias PCfont</vt:lpstr>
      <vt:lpstr>Office</vt:lpstr>
      <vt:lpstr>PowerPoint-Präsentation</vt:lpstr>
      <vt:lpstr>Aufgaben für den 20. März 2020</vt:lpstr>
      <vt:lpstr>Hier kommt die Über-set-zung von Text 9:</vt:lpstr>
      <vt:lpstr>PowerPoint-Präsentation</vt:lpstr>
      <vt:lpstr>Das Partizip Futur Aktiv</vt:lpstr>
      <vt:lpstr>Das Partizip Futur Aktiv</vt:lpstr>
      <vt:lpstr>Das Partizip Futur Aktiv taucht auf…</vt:lpstr>
      <vt:lpstr>Übungssätze  Aufgabe zu Montag!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Cicero und Cleopatra</dc:title>
  <dc:creator>Ralph Christian Schöttker</dc:creator>
  <cp:lastModifiedBy>Ralph Christian Schöttker</cp:lastModifiedBy>
  <cp:revision>121</cp:revision>
  <dcterms:created xsi:type="dcterms:W3CDTF">2016-07-31T08:32:44Z</dcterms:created>
  <dcterms:modified xsi:type="dcterms:W3CDTF">2020-03-19T10:59:31Z</dcterms:modified>
</cp:coreProperties>
</file>