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80" r:id="rId2"/>
    <p:sldId id="281" r:id="rId3"/>
    <p:sldId id="287" r:id="rId4"/>
    <p:sldId id="288" r:id="rId5"/>
    <p:sldId id="289" r:id="rId6"/>
    <p:sldId id="290" r:id="rId7"/>
    <p:sldId id="291" r:id="rId8"/>
    <p:sldId id="292" r:id="rId9"/>
    <p:sldId id="293" r:id="rId10"/>
    <p:sldId id="294" r:id="rId11"/>
    <p:sldId id="296" r:id="rId12"/>
    <p:sldId id="295" r:id="rId13"/>
    <p:sldId id="297"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5F5636"/>
    <a:srgbClr val="078B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0182" autoAdjust="0"/>
  </p:normalViewPr>
  <p:slideViewPr>
    <p:cSldViewPr snapToGrid="0">
      <p:cViewPr varScale="1">
        <p:scale>
          <a:sx n="82" d="100"/>
          <a:sy n="82" d="100"/>
        </p:scale>
        <p:origin x="126" y="48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3218EF-2AB7-4D8C-B6EE-DA593F4DE0AD}" type="datetimeFigureOut">
              <a:rPr lang="de-DE" smtClean="0"/>
              <a:t>22.03.2020</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34D545-68C9-40AC-8221-C9852F7AD7FB}" type="slidenum">
              <a:rPr lang="de-DE" smtClean="0"/>
              <a:t>‹Nr.›</a:t>
            </a:fld>
            <a:endParaRPr lang="de-DE"/>
          </a:p>
        </p:txBody>
      </p:sp>
    </p:spTree>
    <p:extLst>
      <p:ext uri="{BB962C8B-B14F-4D97-AF65-F5344CB8AC3E}">
        <p14:creationId xmlns:p14="http://schemas.microsoft.com/office/powerpoint/2010/main" val="3281054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9E9ABE8-9BB3-48C8-80F9-D50DFD7B07F3}" type="slidenum">
              <a:rPr lang="de-DE" smtClean="0"/>
              <a:t>1</a:t>
            </a:fld>
            <a:endParaRPr lang="de-DE"/>
          </a:p>
        </p:txBody>
      </p:sp>
    </p:spTree>
    <p:extLst>
      <p:ext uri="{BB962C8B-B14F-4D97-AF65-F5344CB8AC3E}">
        <p14:creationId xmlns:p14="http://schemas.microsoft.com/office/powerpoint/2010/main" val="295489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39235050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12483506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17749946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74165744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7726800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2496491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8" name="Fußzeilenplatzhalter 7"/>
          <p:cNvSpPr>
            <a:spLocks noGrp="1"/>
          </p:cNvSpPr>
          <p:nvPr>
            <p:ph type="ftr" sz="quarter" idx="11"/>
          </p:nvPr>
        </p:nvSpPr>
        <p:spPr/>
        <p:txBody>
          <a:bodyPr/>
          <a:lstStyle/>
          <a:p>
            <a:endParaRPr lang="de-DE" dirty="0"/>
          </a:p>
        </p:txBody>
      </p:sp>
      <p:sp>
        <p:nvSpPr>
          <p:cNvPr id="9" name="Foliennummernplatzhalter 8"/>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8156336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4" name="Fußzeilenplatzhalter 3"/>
          <p:cNvSpPr>
            <a:spLocks noGrp="1"/>
          </p:cNvSpPr>
          <p:nvPr>
            <p:ph type="ftr" sz="quarter" idx="11"/>
          </p:nvPr>
        </p:nvSpPr>
        <p:spPr/>
        <p:txBody>
          <a:bodyPr/>
          <a:lstStyle/>
          <a:p>
            <a:endParaRPr lang="de-DE" dirty="0"/>
          </a:p>
        </p:txBody>
      </p:sp>
      <p:sp>
        <p:nvSpPr>
          <p:cNvPr id="5" name="Foliennummernplatzhalter 4"/>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15711261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119610291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252578476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dirty="0"/>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EC33DF82-A2C3-4636-94E9-F3DC1F43851D}" type="datetimeFigureOut">
              <a:rPr lang="de-DE" smtClean="0"/>
              <a:t>22.03.2020</a:t>
            </a:fld>
            <a:endParaRPr lang="de-DE" dirty="0"/>
          </a:p>
        </p:txBody>
      </p:sp>
      <p:sp>
        <p:nvSpPr>
          <p:cNvPr id="6" name="Fußzeilenplatzhalter 5"/>
          <p:cNvSpPr>
            <a:spLocks noGrp="1"/>
          </p:cNvSpPr>
          <p:nvPr>
            <p:ph type="ftr" sz="quarter" idx="11"/>
          </p:nvPr>
        </p:nvSpPr>
        <p:spPr/>
        <p:txBody>
          <a:bodyPr/>
          <a:lstStyle/>
          <a:p>
            <a:endParaRPr lang="de-DE" dirty="0"/>
          </a:p>
        </p:txBody>
      </p:sp>
      <p:sp>
        <p:nvSpPr>
          <p:cNvPr id="7" name="Foliennummernplatzhalter 6"/>
          <p:cNvSpPr>
            <a:spLocks noGrp="1"/>
          </p:cNvSpPr>
          <p:nvPr>
            <p:ph type="sldNum" sz="quarter" idx="12"/>
          </p:nvPr>
        </p:nvSpPr>
        <p:spPr/>
        <p:txBody>
          <a:bodyPr/>
          <a:lstStyle/>
          <a:p>
            <a:fld id="{B13A1AB7-9C9C-4044-A42B-469EBA530622}" type="slidenum">
              <a:rPr lang="de-DE" smtClean="0"/>
              <a:t>‹Nr.›</a:t>
            </a:fld>
            <a:endParaRPr lang="de-DE" dirty="0"/>
          </a:p>
        </p:txBody>
      </p:sp>
    </p:spTree>
    <p:extLst>
      <p:ext uri="{BB962C8B-B14F-4D97-AF65-F5344CB8AC3E}">
        <p14:creationId xmlns:p14="http://schemas.microsoft.com/office/powerpoint/2010/main" val="31027482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33DF82-A2C3-4636-94E9-F3DC1F43851D}" type="datetimeFigureOut">
              <a:rPr lang="de-DE" smtClean="0"/>
              <a:t>22.03.2020</a:t>
            </a:fld>
            <a:endParaRPr lang="de-DE" dirty="0"/>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A1AB7-9C9C-4044-A42B-469EBA530622}" type="slidenum">
              <a:rPr lang="de-DE" smtClean="0"/>
              <a:t>‹Nr.›</a:t>
            </a:fld>
            <a:endParaRPr lang="de-DE" dirty="0"/>
          </a:p>
        </p:txBody>
      </p:sp>
    </p:spTree>
    <p:extLst>
      <p:ext uri="{BB962C8B-B14F-4D97-AF65-F5344CB8AC3E}">
        <p14:creationId xmlns:p14="http://schemas.microsoft.com/office/powerpoint/2010/main" val="3657417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125" y="310356"/>
            <a:ext cx="484188" cy="717550"/>
          </a:xfrm>
          <a:prstGeom prst="rect">
            <a:avLst/>
          </a:prstGeom>
          <a:noFill/>
          <a:extLst>
            <a:ext uri="{909E8E84-426E-40DD-AFC4-6F175D3DCCD1}">
              <a14:hiddenFill xmlns:a14="http://schemas.microsoft.com/office/drawing/2010/main">
                <a:solidFill>
                  <a:srgbClr val="FFFFFF"/>
                </a:solidFill>
              </a14:hiddenFill>
            </a:ext>
          </a:extLst>
        </p:spPr>
      </p:pic>
      <p:sp>
        <p:nvSpPr>
          <p:cNvPr id="3" name="Untertitel 2"/>
          <p:cNvSpPr>
            <a:spLocks noGrp="1"/>
          </p:cNvSpPr>
          <p:nvPr>
            <p:ph type="subTitle" idx="1"/>
          </p:nvPr>
        </p:nvSpPr>
        <p:spPr>
          <a:xfrm>
            <a:off x="0" y="469647"/>
            <a:ext cx="12192000" cy="844146"/>
          </a:xfrm>
        </p:spPr>
        <p:txBody>
          <a:bodyPr>
            <a:normAutofit/>
          </a:bodyPr>
          <a:lstStyle/>
          <a:p>
            <a:r>
              <a:rPr lang="de-DE" sz="2800" dirty="0">
                <a:latin typeface="Arial" panose="020B0604020202020204" pitchFamily="34" charset="0"/>
                <a:cs typeface="Arial" panose="020B0604020202020204" pitchFamily="34" charset="0"/>
              </a:rPr>
              <a:t>Latein 9b								23/03/2020   RCS</a:t>
            </a:r>
          </a:p>
        </p:txBody>
      </p:sp>
      <p:sp>
        <p:nvSpPr>
          <p:cNvPr id="7" name="Titel 3">
            <a:extLst>
              <a:ext uri="{FF2B5EF4-FFF2-40B4-BE49-F238E27FC236}">
                <a16:creationId xmlns:a16="http://schemas.microsoft.com/office/drawing/2014/main" id="{92F15B39-16CC-42C3-B50E-F78993DA65A2}"/>
              </a:ext>
            </a:extLst>
          </p:cNvPr>
          <p:cNvSpPr txBox="1">
            <a:spLocks/>
          </p:cNvSpPr>
          <p:nvPr/>
        </p:nvSpPr>
        <p:spPr>
          <a:xfrm>
            <a:off x="838200" y="365125"/>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de-DE" sz="4400" dirty="0"/>
          </a:p>
        </p:txBody>
      </p:sp>
      <p:cxnSp>
        <p:nvCxnSpPr>
          <p:cNvPr id="12" name="Gerader Verbinder 11">
            <a:extLst>
              <a:ext uri="{FF2B5EF4-FFF2-40B4-BE49-F238E27FC236}">
                <a16:creationId xmlns:a16="http://schemas.microsoft.com/office/drawing/2014/main" id="{8AE16DBA-80BA-4EF9-974B-7DAD5B90AA0C}"/>
              </a:ext>
            </a:extLst>
          </p:cNvPr>
          <p:cNvCxnSpPr>
            <a:cxnSpLocks/>
          </p:cNvCxnSpPr>
          <p:nvPr/>
        </p:nvCxnSpPr>
        <p:spPr>
          <a:xfrm>
            <a:off x="0" y="1313793"/>
            <a:ext cx="12192000" cy="0"/>
          </a:xfrm>
          <a:prstGeom prst="line">
            <a:avLst/>
          </a:prstGeom>
        </p:spPr>
        <p:style>
          <a:lnRef idx="1">
            <a:schemeClr val="dk1"/>
          </a:lnRef>
          <a:fillRef idx="0">
            <a:schemeClr val="dk1"/>
          </a:fillRef>
          <a:effectRef idx="0">
            <a:schemeClr val="dk1"/>
          </a:effectRef>
          <a:fontRef idx="minor">
            <a:schemeClr val="tx1"/>
          </a:fontRef>
        </p:style>
      </p:cxnSp>
      <p:sp>
        <p:nvSpPr>
          <p:cNvPr id="2" name="Textfeld 1">
            <a:extLst>
              <a:ext uri="{FF2B5EF4-FFF2-40B4-BE49-F238E27FC236}">
                <a16:creationId xmlns:a16="http://schemas.microsoft.com/office/drawing/2014/main" id="{073049A4-869D-42D3-8AEA-7AB21BD79924}"/>
              </a:ext>
            </a:extLst>
          </p:cNvPr>
          <p:cNvSpPr txBox="1"/>
          <p:nvPr/>
        </p:nvSpPr>
        <p:spPr>
          <a:xfrm>
            <a:off x="4962525" y="3143250"/>
            <a:ext cx="6515100" cy="1384995"/>
          </a:xfrm>
          <a:prstGeom prst="rect">
            <a:avLst/>
          </a:prstGeom>
          <a:noFill/>
        </p:spPr>
        <p:txBody>
          <a:bodyPr wrap="square" rtlCol="0">
            <a:spAutoFit/>
          </a:bodyPr>
          <a:lstStyle/>
          <a:p>
            <a:r>
              <a:rPr lang="de-DE" sz="2800" dirty="0">
                <a:latin typeface="Arial" panose="020B0604020202020204" pitchFamily="34" charset="0"/>
                <a:cs typeface="Arial" panose="020B0604020202020204" pitchFamily="34" charset="0"/>
              </a:rPr>
              <a:t>Das passiert heute</a:t>
            </a:r>
          </a:p>
          <a:p>
            <a:pPr marL="457200" indent="-457200">
              <a:buFont typeface="Arial" panose="020B0604020202020204" pitchFamily="34" charset="0"/>
              <a:buChar char="•"/>
            </a:pPr>
            <a:r>
              <a:rPr lang="de-DE" sz="2800" dirty="0">
                <a:latin typeface="Arial" panose="020B0604020202020204" pitchFamily="34" charset="0"/>
                <a:cs typeface="Arial" panose="020B0604020202020204" pitchFamily="34" charset="0"/>
              </a:rPr>
              <a:t>Besprechung der Übungen zum PFA</a:t>
            </a:r>
          </a:p>
          <a:p>
            <a:pPr marL="457200" indent="-457200">
              <a:buFont typeface="Arial" panose="020B0604020202020204" pitchFamily="34" charset="0"/>
              <a:buChar char="•"/>
            </a:pPr>
            <a:r>
              <a:rPr lang="de-DE" sz="2800" dirty="0">
                <a:latin typeface="Arial" panose="020B0604020202020204" pitchFamily="34" charset="0"/>
                <a:cs typeface="Arial" panose="020B0604020202020204" pitchFamily="34" charset="0"/>
              </a:rPr>
              <a:t>Das Gerundium</a:t>
            </a:r>
          </a:p>
        </p:txBody>
      </p:sp>
      <p:sp>
        <p:nvSpPr>
          <p:cNvPr id="5" name="Rechteck 4">
            <a:extLst>
              <a:ext uri="{FF2B5EF4-FFF2-40B4-BE49-F238E27FC236}">
                <a16:creationId xmlns:a16="http://schemas.microsoft.com/office/drawing/2014/main" id="{5A55DDF9-9B95-41FD-B9A6-E2953CDDABAB}"/>
              </a:ext>
            </a:extLst>
          </p:cNvPr>
          <p:cNvSpPr/>
          <p:nvPr/>
        </p:nvSpPr>
        <p:spPr>
          <a:xfrm>
            <a:off x="539939" y="2891135"/>
            <a:ext cx="3821880" cy="2215991"/>
          </a:xfrm>
          <a:prstGeom prst="rect">
            <a:avLst/>
          </a:prstGeom>
          <a:noFill/>
        </p:spPr>
        <p:txBody>
          <a:bodyPr wrap="none" lIns="91440" tIns="45720" rIns="91440" bIns="45720">
            <a:spAutoFit/>
            <a:scene3d>
              <a:camera prst="isometricOffAxis2Left"/>
              <a:lightRig rig="threePt" dir="t"/>
            </a:scene3d>
            <a:sp3d extrusionH="57150">
              <a:bevelT w="57150" h="38100" prst="hardEdge"/>
            </a:sp3d>
          </a:bodyPr>
          <a:lstStyle/>
          <a:p>
            <a:pPr algn="ctr"/>
            <a:r>
              <a:rPr lang="de-DE" sz="13800" b="1" cap="none" spc="0" dirty="0" err="1">
                <a:ln w="9525">
                  <a:solidFill>
                    <a:schemeClr val="bg1"/>
                  </a:solidFill>
                  <a:prstDash val="solid"/>
                </a:ln>
                <a:solidFill>
                  <a:schemeClr val="tx1"/>
                </a:solidFill>
                <a:effectLst>
                  <a:glow rad="228600">
                    <a:schemeClr val="accent4">
                      <a:satMod val="175000"/>
                      <a:alpha val="40000"/>
                    </a:schemeClr>
                  </a:glow>
                  <a:outerShdw blurRad="60007" dist="310007" dir="7680000" sy="30000" kx="1300200" algn="ctr" rotWithShape="0">
                    <a:prstClr val="black">
                      <a:alpha val="32000"/>
                    </a:prstClr>
                  </a:outerShdw>
                </a:effectLst>
                <a:latin typeface="Arial" panose="020B0604020202020204" pitchFamily="34" charset="0"/>
                <a:cs typeface="Arial" panose="020B0604020202020204" pitchFamily="34" charset="0"/>
              </a:rPr>
              <a:t>nd</a:t>
            </a:r>
            <a:r>
              <a:rPr lang="de-DE" sz="13800" b="1" cap="none" spc="0" dirty="0">
                <a:ln w="9525">
                  <a:solidFill>
                    <a:schemeClr val="bg1"/>
                  </a:solidFill>
                  <a:prstDash val="solid"/>
                </a:ln>
                <a:solidFill>
                  <a:schemeClr val="tx1"/>
                </a:solidFill>
                <a:effectLst>
                  <a:glow rad="228600">
                    <a:schemeClr val="accent4">
                      <a:satMod val="175000"/>
                      <a:alpha val="40000"/>
                    </a:schemeClr>
                  </a:glow>
                  <a:outerShdw blurRad="60007" dist="310007" dir="7680000" sy="30000" kx="1300200" algn="ctr" rotWithShape="0">
                    <a:prstClr val="black">
                      <a:alpha val="32000"/>
                    </a:prstClr>
                  </a:outerShdw>
                </a:effectLst>
                <a:latin typeface="Arial" panose="020B0604020202020204" pitchFamily="34" charset="0"/>
                <a:cs typeface="Arial" panose="020B0604020202020204" pitchFamily="34" charset="0"/>
              </a:rPr>
              <a:t> 1</a:t>
            </a:r>
            <a:endParaRPr lang="de-DE" sz="9600" b="1" cap="none" spc="0" dirty="0">
              <a:ln w="9525">
                <a:solidFill>
                  <a:schemeClr val="bg1"/>
                </a:solidFill>
                <a:prstDash val="solid"/>
              </a:ln>
              <a:solidFill>
                <a:schemeClr val="tx1"/>
              </a:solidFill>
              <a:effectLst>
                <a:glow rad="228600">
                  <a:schemeClr val="accent4">
                    <a:satMod val="175000"/>
                    <a:alpha val="40000"/>
                  </a:schemeClr>
                </a:glow>
                <a:outerShdw blurRad="60007" dist="310007" dir="7680000" sy="30000" kx="1300200" algn="ctr" rotWithShape="0">
                  <a:prstClr val="black">
                    <a:alpha val="32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195725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DACF29-52D6-495A-808B-FF2101B4A3DA}"/>
              </a:ext>
            </a:extLst>
          </p:cNvPr>
          <p:cNvSpPr>
            <a:spLocks noGrp="1"/>
          </p:cNvSpPr>
          <p:nvPr>
            <p:ph type="title"/>
          </p:nvPr>
        </p:nvSpPr>
        <p:spPr>
          <a:xfrm>
            <a:off x="838200" y="31050"/>
            <a:ext cx="10515600" cy="1325563"/>
          </a:xfrm>
        </p:spPr>
        <p:txBody>
          <a:bodyPr/>
          <a:lstStyle/>
          <a:p>
            <a:r>
              <a:rPr lang="de-DE" dirty="0">
                <a:latin typeface="Arial" panose="020B0604020202020204" pitchFamily="34" charset="0"/>
                <a:cs typeface="Arial" panose="020B0604020202020204" pitchFamily="34" charset="0"/>
              </a:rPr>
              <a:t>Das Gerundium</a:t>
            </a:r>
          </a:p>
        </p:txBody>
      </p:sp>
      <p:sp>
        <p:nvSpPr>
          <p:cNvPr id="3" name="Inhaltsplatzhalter 2">
            <a:extLst>
              <a:ext uri="{FF2B5EF4-FFF2-40B4-BE49-F238E27FC236}">
                <a16:creationId xmlns:a16="http://schemas.microsoft.com/office/drawing/2014/main" id="{562B63E6-73C8-4880-8528-F342E7D7A44C}"/>
              </a:ext>
            </a:extLst>
          </p:cNvPr>
          <p:cNvSpPr>
            <a:spLocks noGrp="1"/>
          </p:cNvSpPr>
          <p:nvPr>
            <p:ph idx="1"/>
          </p:nvPr>
        </p:nvSpPr>
        <p:spPr>
          <a:xfrm>
            <a:off x="838200" y="1253331"/>
            <a:ext cx="9478108" cy="1325563"/>
          </a:xfrm>
        </p:spPr>
        <p:txBody>
          <a:bodyPr/>
          <a:lstStyle/>
          <a:p>
            <a:r>
              <a:rPr lang="de-DE" dirty="0">
                <a:latin typeface="Arial" panose="020B0604020202020204" pitchFamily="34" charset="0"/>
                <a:cs typeface="Arial" panose="020B0604020202020204" pitchFamily="34" charset="0"/>
              </a:rPr>
              <a:t>Beim Gerundium handelt es sich um die Substantivierung eines Verbs, wie wir sie auch im Deutschen kennen (das Hören, das Sehen, das Tanzen). </a:t>
            </a:r>
          </a:p>
          <a:p>
            <a:endParaRPr lang="de-DE" dirty="0"/>
          </a:p>
        </p:txBody>
      </p:sp>
      <p:sp>
        <p:nvSpPr>
          <p:cNvPr id="4" name="Explosion: 8 Zacken 3">
            <a:extLst>
              <a:ext uri="{FF2B5EF4-FFF2-40B4-BE49-F238E27FC236}">
                <a16:creationId xmlns:a16="http://schemas.microsoft.com/office/drawing/2014/main" id="{A14B1BA2-14D8-4201-AC99-48CDF8ABD8AE}"/>
              </a:ext>
            </a:extLst>
          </p:cNvPr>
          <p:cNvSpPr/>
          <p:nvPr/>
        </p:nvSpPr>
        <p:spPr>
          <a:xfrm>
            <a:off x="9882554" y="53548"/>
            <a:ext cx="2309446" cy="260071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Vergleiche mit dem englischen „</a:t>
            </a:r>
            <a:r>
              <a:rPr lang="de-DE" sz="1600" dirty="0" err="1">
                <a:latin typeface="Arial" panose="020B0604020202020204" pitchFamily="34" charset="0"/>
                <a:cs typeface="Arial" panose="020B0604020202020204" pitchFamily="34" charset="0"/>
              </a:rPr>
              <a:t>Gerund</a:t>
            </a:r>
            <a:r>
              <a:rPr lang="de-DE" sz="1600" dirty="0">
                <a:latin typeface="Arial" panose="020B0604020202020204" pitchFamily="34" charset="0"/>
                <a:cs typeface="Arial" panose="020B0604020202020204" pitchFamily="34" charset="0"/>
              </a:rPr>
              <a:t>“!</a:t>
            </a:r>
          </a:p>
        </p:txBody>
      </p:sp>
      <p:sp>
        <p:nvSpPr>
          <p:cNvPr id="5" name="Rechteck 4">
            <a:extLst>
              <a:ext uri="{FF2B5EF4-FFF2-40B4-BE49-F238E27FC236}">
                <a16:creationId xmlns:a16="http://schemas.microsoft.com/office/drawing/2014/main" id="{78186F56-8626-4AA4-91FF-729683CD163C}"/>
              </a:ext>
            </a:extLst>
          </p:cNvPr>
          <p:cNvSpPr/>
          <p:nvPr/>
        </p:nvSpPr>
        <p:spPr>
          <a:xfrm>
            <a:off x="1090246" y="2741235"/>
            <a:ext cx="10263554" cy="2600712"/>
          </a:xfrm>
          <a:prstGeom prst="rect">
            <a:avLst/>
          </a:prstGeom>
          <a:ln w="44450" cmpd="thinThick">
            <a:solidFill>
              <a:schemeClr val="tx1"/>
            </a:solidFill>
          </a:ln>
        </p:spPr>
        <p:txBody>
          <a:bodyPr wrap="square">
            <a:spAutoFit/>
          </a:bodyPr>
          <a:lstStyle/>
          <a:p>
            <a:pPr algn="just">
              <a:spcAft>
                <a:spcPts val="0"/>
              </a:spcAft>
            </a:pPr>
            <a:r>
              <a:rPr lang="de-DE" dirty="0">
                <a:latin typeface="Arial" panose="020B0604020202020204" pitchFamily="34" charset="0"/>
                <a:ea typeface="Times New Roman" panose="02020603050405020304" pitchFamily="18" charset="0"/>
                <a:cs typeface="Times New Roman" panose="02020603050405020304" pitchFamily="18" charset="0"/>
              </a:rPr>
              <a:t>Das Gerundium gibt es nur im Singular und es hat nur die maskulinen Endungen der o-Deklination. Im Nominativ ist es mit dem Infinitiv Präsens identisch. Gebildet wird es folgendermaßen:</a:t>
            </a:r>
          </a:p>
          <a:p>
            <a:pPr indent="449580" algn="ctr">
              <a:spcAft>
                <a:spcPts val="0"/>
              </a:spcAft>
            </a:pPr>
            <a:r>
              <a:rPr lang="de-DE" sz="2800" b="1" kern="0" dirty="0">
                <a:latin typeface="Arial" panose="020B0604020202020204" pitchFamily="34" charset="0"/>
                <a:cs typeface="Times New Roman" panose="02020603050405020304" pitchFamily="18" charset="0"/>
              </a:rPr>
              <a:t>Wortstamm   +   - </a:t>
            </a:r>
            <a:r>
              <a:rPr lang="de-DE" sz="2800" b="1" kern="0" dirty="0" err="1">
                <a:latin typeface="Arial" panose="020B0604020202020204" pitchFamily="34" charset="0"/>
                <a:cs typeface="Times New Roman" panose="02020603050405020304" pitchFamily="18" charset="0"/>
              </a:rPr>
              <a:t>nd</a:t>
            </a:r>
            <a:r>
              <a:rPr lang="de-DE" sz="2800" b="1" kern="0" dirty="0">
                <a:latin typeface="Arial" panose="020B0604020202020204" pitchFamily="34" charset="0"/>
                <a:cs typeface="Times New Roman" panose="02020603050405020304" pitchFamily="18" charset="0"/>
              </a:rPr>
              <a:t> -  + Endung</a:t>
            </a:r>
          </a:p>
          <a:p>
            <a:pPr>
              <a:spcAft>
                <a:spcPts val="0"/>
              </a:spcAft>
            </a:pPr>
            <a:r>
              <a:rPr lang="de-DE" sz="800" dirty="0">
                <a:latin typeface="Arial" panose="020B0604020202020204" pitchFamily="34" charset="0"/>
                <a:ea typeface="Times New Roman" panose="02020603050405020304" pitchFamily="18" charset="0"/>
                <a:cs typeface="Times New Roman" panose="02020603050405020304" pitchFamily="18" charset="0"/>
              </a:rPr>
              <a:t> </a:t>
            </a: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pPr>
            <a:r>
              <a:rPr lang="de-DE" dirty="0">
                <a:latin typeface="Arial" panose="020B0604020202020204" pitchFamily="34" charset="0"/>
                <a:ea typeface="Times New Roman" panose="02020603050405020304" pitchFamily="18" charset="0"/>
                <a:cs typeface="Times New Roman" panose="02020603050405020304" pitchFamily="18" charset="0"/>
              </a:rPr>
              <a:t>Beispiele: </a:t>
            </a:r>
            <a:r>
              <a:rPr lang="de-DE" b="1" i="1" dirty="0" err="1">
                <a:latin typeface="Arial" panose="020B0604020202020204" pitchFamily="34" charset="0"/>
                <a:ea typeface="Times New Roman" panose="02020603050405020304" pitchFamily="18" charset="0"/>
                <a:cs typeface="Times New Roman" panose="02020603050405020304" pitchFamily="18" charset="0"/>
              </a:rPr>
              <a:t>amare</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ama</a:t>
            </a:r>
            <a:r>
              <a:rPr lang="de-DE" dirty="0">
                <a:latin typeface="Arial" panose="020B0604020202020204" pitchFamily="34" charset="0"/>
                <a:ea typeface="Times New Roman" panose="02020603050405020304" pitchFamily="18" charset="0"/>
                <a:cs typeface="Times New Roman" panose="02020603050405020304" pitchFamily="18" charset="0"/>
              </a:rPr>
              <a:t> – </a:t>
            </a:r>
            <a:r>
              <a:rPr lang="de-DE" dirty="0" err="1">
                <a:latin typeface="Arial" panose="020B0604020202020204" pitchFamily="34" charset="0"/>
                <a:ea typeface="Times New Roman" panose="02020603050405020304" pitchFamily="18" charset="0"/>
                <a:cs typeface="Times New Roman" panose="02020603050405020304" pitchFamily="18" charset="0"/>
              </a:rPr>
              <a:t>nd</a:t>
            </a:r>
            <a:r>
              <a:rPr lang="de-DE" dirty="0">
                <a:latin typeface="Arial" panose="020B0604020202020204" pitchFamily="34" charset="0"/>
                <a:ea typeface="Times New Roman" panose="02020603050405020304" pitchFamily="18" charset="0"/>
                <a:cs typeface="Times New Roman" panose="02020603050405020304" pitchFamily="18" charset="0"/>
              </a:rPr>
              <a:t> – i,  </a:t>
            </a:r>
            <a:r>
              <a:rPr lang="de-DE" b="1" i="1" dirty="0" err="1">
                <a:latin typeface="Arial" panose="020B0604020202020204" pitchFamily="34" charset="0"/>
                <a:ea typeface="Times New Roman" panose="02020603050405020304" pitchFamily="18" charset="0"/>
                <a:cs typeface="Times New Roman" panose="02020603050405020304" pitchFamily="18" charset="0"/>
              </a:rPr>
              <a:t>delere</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dele</a:t>
            </a:r>
            <a:r>
              <a:rPr lang="de-DE" dirty="0">
                <a:latin typeface="Arial" panose="020B0604020202020204" pitchFamily="34" charset="0"/>
                <a:ea typeface="Times New Roman" panose="02020603050405020304" pitchFamily="18" charset="0"/>
                <a:cs typeface="Times New Roman" panose="02020603050405020304" pitchFamily="18" charset="0"/>
              </a:rPr>
              <a:t> – </a:t>
            </a:r>
            <a:r>
              <a:rPr lang="de-DE" dirty="0" err="1">
                <a:latin typeface="Arial" panose="020B0604020202020204" pitchFamily="34" charset="0"/>
                <a:ea typeface="Times New Roman" panose="02020603050405020304" pitchFamily="18" charset="0"/>
                <a:cs typeface="Times New Roman" panose="02020603050405020304" pitchFamily="18" charset="0"/>
              </a:rPr>
              <a:t>nd</a:t>
            </a:r>
            <a:r>
              <a:rPr lang="de-DE" dirty="0">
                <a:latin typeface="Arial" panose="020B0604020202020204" pitchFamily="34" charset="0"/>
                <a:ea typeface="Times New Roman" panose="02020603050405020304" pitchFamily="18" charset="0"/>
                <a:cs typeface="Times New Roman" panose="02020603050405020304" pitchFamily="18" charset="0"/>
              </a:rPr>
              <a:t> – i, </a:t>
            </a:r>
            <a:r>
              <a:rPr lang="de-DE" b="1" i="1" dirty="0" err="1">
                <a:latin typeface="Arial" panose="020B0604020202020204" pitchFamily="34" charset="0"/>
                <a:ea typeface="Times New Roman" panose="02020603050405020304" pitchFamily="18" charset="0"/>
                <a:cs typeface="Times New Roman" panose="02020603050405020304" pitchFamily="18" charset="0"/>
              </a:rPr>
              <a:t>agere</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age</a:t>
            </a:r>
            <a:r>
              <a:rPr lang="de-DE" dirty="0">
                <a:latin typeface="Arial" panose="020B0604020202020204" pitchFamily="34" charset="0"/>
                <a:ea typeface="Times New Roman" panose="02020603050405020304" pitchFamily="18" charset="0"/>
                <a:cs typeface="Times New Roman" panose="02020603050405020304" pitchFamily="18" charset="0"/>
              </a:rPr>
              <a:t> – </a:t>
            </a:r>
            <a:r>
              <a:rPr lang="de-DE" dirty="0" err="1">
                <a:latin typeface="Arial" panose="020B0604020202020204" pitchFamily="34" charset="0"/>
                <a:ea typeface="Times New Roman" panose="02020603050405020304" pitchFamily="18" charset="0"/>
                <a:cs typeface="Times New Roman" panose="02020603050405020304" pitchFamily="18" charset="0"/>
              </a:rPr>
              <a:t>nd</a:t>
            </a:r>
            <a:r>
              <a:rPr lang="de-DE" dirty="0">
                <a:latin typeface="Arial" panose="020B0604020202020204" pitchFamily="34" charset="0"/>
                <a:ea typeface="Times New Roman" panose="02020603050405020304" pitchFamily="18" charset="0"/>
                <a:cs typeface="Times New Roman" panose="02020603050405020304" pitchFamily="18" charset="0"/>
              </a:rPr>
              <a:t> – i.</a:t>
            </a:r>
          </a:p>
          <a:p>
            <a:pPr>
              <a:spcAft>
                <a:spcPts val="0"/>
              </a:spcAft>
            </a:pPr>
            <a:r>
              <a:rPr lang="de-DE" sz="1100" dirty="0">
                <a:latin typeface="Arial" panose="020B0604020202020204" pitchFamily="34" charset="0"/>
                <a:ea typeface="Times New Roman" panose="02020603050405020304" pitchFamily="18" charset="0"/>
                <a:cs typeface="Times New Roman" panose="02020603050405020304" pitchFamily="18" charset="0"/>
              </a:rPr>
              <a:t> </a:t>
            </a: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pPr>
            <a:r>
              <a:rPr lang="de-DE" dirty="0">
                <a:latin typeface="Arial" panose="020B0604020202020204" pitchFamily="34" charset="0"/>
                <a:ea typeface="Times New Roman" panose="02020603050405020304" pitchFamily="18" charset="0"/>
                <a:cs typeface="Times New Roman" panose="02020603050405020304" pitchFamily="18" charset="0"/>
              </a:rPr>
              <a:t>Bei der </a:t>
            </a:r>
            <a:r>
              <a:rPr lang="de-DE" b="1" i="1" dirty="0">
                <a:latin typeface="Arial" panose="020B0604020202020204" pitchFamily="34" charset="0"/>
                <a:ea typeface="Times New Roman" panose="02020603050405020304" pitchFamily="18" charset="0"/>
                <a:cs typeface="Times New Roman" panose="02020603050405020304" pitchFamily="18" charset="0"/>
              </a:rPr>
              <a:t>i-Konjugation </a:t>
            </a:r>
            <a:r>
              <a:rPr lang="de-DE" dirty="0">
                <a:latin typeface="Arial" panose="020B0604020202020204" pitchFamily="34" charset="0"/>
                <a:ea typeface="Times New Roman" panose="02020603050405020304" pitchFamily="18" charset="0"/>
                <a:cs typeface="Times New Roman" panose="02020603050405020304" pitchFamily="18" charset="0"/>
              </a:rPr>
              <a:t>noch ein „e“ vor dem „</a:t>
            </a:r>
            <a:r>
              <a:rPr lang="de-DE" dirty="0" err="1">
                <a:latin typeface="Arial" panose="020B0604020202020204" pitchFamily="34" charset="0"/>
                <a:ea typeface="Times New Roman" panose="02020603050405020304" pitchFamily="18" charset="0"/>
                <a:cs typeface="Times New Roman" panose="02020603050405020304" pitchFamily="18" charset="0"/>
              </a:rPr>
              <a:t>nd</a:t>
            </a:r>
            <a:r>
              <a:rPr lang="de-DE" dirty="0">
                <a:latin typeface="Arial" panose="020B0604020202020204" pitchFamily="34" charset="0"/>
                <a:ea typeface="Times New Roman" panose="02020603050405020304" pitchFamily="18" charset="0"/>
                <a:cs typeface="Times New Roman" panose="02020603050405020304" pitchFamily="18" charset="0"/>
              </a:rPr>
              <a:t>“ eingeschoben, </a:t>
            </a:r>
          </a:p>
          <a:p>
            <a:pPr algn="just">
              <a:spcAft>
                <a:spcPts val="0"/>
              </a:spcAft>
            </a:pPr>
            <a:r>
              <a:rPr lang="de-DE" dirty="0">
                <a:latin typeface="Arial" panose="020B0604020202020204" pitchFamily="34" charset="0"/>
                <a:ea typeface="Times New Roman" panose="02020603050405020304" pitchFamily="18" charset="0"/>
                <a:cs typeface="Times New Roman" panose="02020603050405020304" pitchFamily="18" charset="0"/>
              </a:rPr>
              <a:t>bei der </a:t>
            </a:r>
            <a:r>
              <a:rPr lang="de-DE" b="1" i="1" dirty="0">
                <a:latin typeface="Arial" panose="020B0604020202020204" pitchFamily="34" charset="0"/>
                <a:ea typeface="Times New Roman" panose="02020603050405020304" pitchFamily="18" charset="0"/>
                <a:cs typeface="Times New Roman" panose="02020603050405020304" pitchFamily="18" charset="0"/>
              </a:rPr>
              <a:t>gemischten Konjugation </a:t>
            </a:r>
            <a:r>
              <a:rPr lang="de-DE" dirty="0">
                <a:latin typeface="Arial" panose="020B0604020202020204" pitchFamily="34" charset="0"/>
                <a:ea typeface="Times New Roman" panose="02020603050405020304" pitchFamily="18" charset="0"/>
                <a:cs typeface="Times New Roman" panose="02020603050405020304" pitchFamily="18" charset="0"/>
              </a:rPr>
              <a:t>kommt noch ein i dazu: </a:t>
            </a:r>
          </a:p>
          <a:p>
            <a:pPr algn="just">
              <a:spcAft>
                <a:spcPts val="0"/>
              </a:spcAft>
            </a:pPr>
            <a:r>
              <a:rPr lang="de-DE" sz="800" dirty="0">
                <a:latin typeface="Arial" panose="020B0604020202020204" pitchFamily="34" charset="0"/>
                <a:ea typeface="Times New Roman" panose="02020603050405020304" pitchFamily="18" charset="0"/>
                <a:cs typeface="Times New Roman" panose="02020603050405020304" pitchFamily="18" charset="0"/>
              </a:rPr>
              <a:t> </a:t>
            </a: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Beispiele: </a:t>
            </a:r>
            <a:r>
              <a:rPr lang="de-DE" b="1" i="1" dirty="0" err="1">
                <a:latin typeface="Arial" panose="020B0604020202020204" pitchFamily="34" charset="0"/>
                <a:ea typeface="Times New Roman" panose="02020603050405020304" pitchFamily="18" charset="0"/>
                <a:cs typeface="Times New Roman" panose="02020603050405020304" pitchFamily="18" charset="0"/>
              </a:rPr>
              <a:t>audire</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audi</a:t>
            </a:r>
            <a:r>
              <a:rPr lang="de-DE" dirty="0">
                <a:latin typeface="Arial" panose="020B0604020202020204" pitchFamily="34" charset="0"/>
                <a:ea typeface="Times New Roman" panose="02020603050405020304" pitchFamily="18" charset="0"/>
                <a:cs typeface="Times New Roman" panose="02020603050405020304" pitchFamily="18" charset="0"/>
              </a:rPr>
              <a:t> – end – i, </a:t>
            </a:r>
            <a:r>
              <a:rPr lang="de-DE" b="1" i="1" dirty="0" err="1">
                <a:latin typeface="Arial" panose="020B0604020202020204" pitchFamily="34" charset="0"/>
                <a:ea typeface="Times New Roman" panose="02020603050405020304" pitchFamily="18" charset="0"/>
                <a:cs typeface="Times New Roman" panose="02020603050405020304" pitchFamily="18" charset="0"/>
              </a:rPr>
              <a:t>cupere</a:t>
            </a:r>
            <a:r>
              <a:rPr lang="de-DE" dirty="0">
                <a:latin typeface="Arial" panose="020B0604020202020204" pitchFamily="34" charset="0"/>
                <a:ea typeface="Times New Roman" panose="02020603050405020304" pitchFamily="18" charset="0"/>
                <a:cs typeface="Times New Roman" panose="02020603050405020304" pitchFamily="18" charset="0"/>
              </a:rPr>
              <a:t>: </a:t>
            </a:r>
            <a:r>
              <a:rPr lang="de-DE" dirty="0" err="1">
                <a:latin typeface="Arial" panose="020B0604020202020204" pitchFamily="34" charset="0"/>
                <a:ea typeface="Times New Roman" panose="02020603050405020304" pitchFamily="18" charset="0"/>
                <a:cs typeface="Times New Roman" panose="02020603050405020304" pitchFamily="18" charset="0"/>
              </a:rPr>
              <a:t>cup</a:t>
            </a:r>
            <a:r>
              <a:rPr lang="de-DE" dirty="0">
                <a:latin typeface="Arial" panose="020B0604020202020204" pitchFamily="34" charset="0"/>
                <a:ea typeface="Times New Roman" panose="02020603050405020304" pitchFamily="18" charset="0"/>
                <a:cs typeface="Times New Roman" panose="02020603050405020304" pitchFamily="18" charset="0"/>
              </a:rPr>
              <a:t> – i – end – i.</a:t>
            </a:r>
          </a:p>
        </p:txBody>
      </p:sp>
      <p:sp>
        <p:nvSpPr>
          <p:cNvPr id="8" name="Rechteck 7">
            <a:extLst>
              <a:ext uri="{FF2B5EF4-FFF2-40B4-BE49-F238E27FC236}">
                <a16:creationId xmlns:a16="http://schemas.microsoft.com/office/drawing/2014/main" id="{AFFB7AD6-2350-45C0-8509-96DBB9C4810B}"/>
              </a:ext>
            </a:extLst>
          </p:cNvPr>
          <p:cNvSpPr/>
          <p:nvPr/>
        </p:nvSpPr>
        <p:spPr>
          <a:xfrm>
            <a:off x="1090245" y="5504288"/>
            <a:ext cx="9589477" cy="369332"/>
          </a:xfrm>
          <a:prstGeom prst="rect">
            <a:avLst/>
          </a:prstGeom>
        </p:spPr>
        <p:txBody>
          <a:bodyPr wrap="square">
            <a:spAutoFit/>
          </a:bodyPr>
          <a:lstStyle/>
          <a:p>
            <a:pPr>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Fülle jetzt die Tabelle auf dem Arbeitsblatt aus! Klicke erst danach weiter!</a:t>
            </a:r>
          </a:p>
        </p:txBody>
      </p:sp>
      <p:graphicFrame>
        <p:nvGraphicFramePr>
          <p:cNvPr id="9" name="Tabelle 8">
            <a:extLst>
              <a:ext uri="{FF2B5EF4-FFF2-40B4-BE49-F238E27FC236}">
                <a16:creationId xmlns:a16="http://schemas.microsoft.com/office/drawing/2014/main" id="{0653137E-4968-4C78-9CA1-7E2720CF7FB3}"/>
              </a:ext>
            </a:extLst>
          </p:cNvPr>
          <p:cNvGraphicFramePr>
            <a:graphicFrameLocks noGrp="1"/>
          </p:cNvGraphicFramePr>
          <p:nvPr>
            <p:extLst>
              <p:ext uri="{D42A27DB-BD31-4B8C-83A1-F6EECF244321}">
                <p14:modId xmlns:p14="http://schemas.microsoft.com/office/powerpoint/2010/main" val="3238551702"/>
              </p:ext>
            </p:extLst>
          </p:nvPr>
        </p:nvGraphicFramePr>
        <p:xfrm>
          <a:off x="1090245" y="5873621"/>
          <a:ext cx="10263553" cy="953330"/>
        </p:xfrm>
        <a:graphic>
          <a:graphicData uri="http://schemas.openxmlformats.org/drawingml/2006/table">
            <a:tbl>
              <a:tblPr>
                <a:tableStyleId>{5940675A-B579-460E-94D1-54222C63F5DA}</a:tableStyleId>
              </a:tblPr>
              <a:tblGrid>
                <a:gridCol w="2052265">
                  <a:extLst>
                    <a:ext uri="{9D8B030D-6E8A-4147-A177-3AD203B41FA5}">
                      <a16:colId xmlns:a16="http://schemas.microsoft.com/office/drawing/2014/main" val="1987092839"/>
                    </a:ext>
                  </a:extLst>
                </a:gridCol>
                <a:gridCol w="2052265">
                  <a:extLst>
                    <a:ext uri="{9D8B030D-6E8A-4147-A177-3AD203B41FA5}">
                      <a16:colId xmlns:a16="http://schemas.microsoft.com/office/drawing/2014/main" val="110637202"/>
                    </a:ext>
                  </a:extLst>
                </a:gridCol>
                <a:gridCol w="2052265">
                  <a:extLst>
                    <a:ext uri="{9D8B030D-6E8A-4147-A177-3AD203B41FA5}">
                      <a16:colId xmlns:a16="http://schemas.microsoft.com/office/drawing/2014/main" val="3333477425"/>
                    </a:ext>
                  </a:extLst>
                </a:gridCol>
                <a:gridCol w="2053379">
                  <a:extLst>
                    <a:ext uri="{9D8B030D-6E8A-4147-A177-3AD203B41FA5}">
                      <a16:colId xmlns:a16="http://schemas.microsoft.com/office/drawing/2014/main" val="2004139432"/>
                    </a:ext>
                  </a:extLst>
                </a:gridCol>
                <a:gridCol w="2053379">
                  <a:extLst>
                    <a:ext uri="{9D8B030D-6E8A-4147-A177-3AD203B41FA5}">
                      <a16:colId xmlns:a16="http://schemas.microsoft.com/office/drawing/2014/main" val="2257411857"/>
                    </a:ext>
                  </a:extLst>
                </a:gridCol>
              </a:tblGrid>
              <a:tr h="425290">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Nominativ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Genitiv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Dativ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Akkusativ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Ablativ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extLst>
                  <a:ext uri="{0D108BD9-81ED-4DB2-BD59-A6C34878D82A}">
                    <a16:rowId xmlns:a16="http://schemas.microsoft.com/office/drawing/2014/main" val="3774837904"/>
                  </a:ext>
                </a:extLst>
              </a:tr>
              <a:tr h="528040">
                <a:tc>
                  <a:txBody>
                    <a:bodyPr/>
                    <a:lstStyle/>
                    <a:p>
                      <a:pPr algn="ctr">
                        <a:spcAft>
                          <a:spcPts val="0"/>
                        </a:spcAft>
                        <a:tabLst>
                          <a:tab pos="449580" algn="l"/>
                        </a:tabLst>
                      </a:pPr>
                      <a:r>
                        <a:rPr lang="de-DE" sz="2000" dirty="0">
                          <a:effectLst/>
                          <a:latin typeface="Arial" panose="020B0604020202020204" pitchFamily="34" charset="0"/>
                          <a:cs typeface="Arial" panose="020B0604020202020204" pitchFamily="34" charset="0"/>
                        </a:rPr>
                        <a:t>legere</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81419028"/>
                  </a:ext>
                </a:extLst>
              </a:tr>
            </a:tbl>
          </a:graphicData>
        </a:graphic>
      </p:graphicFrame>
    </p:spTree>
    <p:extLst>
      <p:ext uri="{BB962C8B-B14F-4D97-AF65-F5344CB8AC3E}">
        <p14:creationId xmlns:p14="http://schemas.microsoft.com/office/powerpoint/2010/main" val="422481025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left)">
                                      <p:cBhvr>
                                        <p:cTn id="25" dur="500"/>
                                        <p:tgtEl>
                                          <p:spTgt spid="8"/>
                                        </p:tgtEl>
                                      </p:cBhvr>
                                    </p:animEffect>
                                  </p:childTnLst>
                                </p:cTn>
                              </p:par>
                            </p:childTnLst>
                          </p:cTn>
                        </p:par>
                        <p:par>
                          <p:cTn id="26" fill="hold">
                            <p:stCondLst>
                              <p:cond delay="500"/>
                            </p:stCondLst>
                            <p:childTnLst>
                              <p:par>
                                <p:cTn id="27" presetID="2" presetClass="entr" presetSubtype="4" fill="hold"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8274C6FF-196C-46BF-BD52-05D9B53F287D}"/>
              </a:ext>
            </a:extLst>
          </p:cNvPr>
          <p:cNvSpPr/>
          <p:nvPr/>
        </p:nvSpPr>
        <p:spPr>
          <a:xfrm>
            <a:off x="1508917" y="2967335"/>
            <a:ext cx="9174179" cy="923330"/>
          </a:xfrm>
          <a:prstGeom prst="rect">
            <a:avLst/>
          </a:prstGeom>
          <a:noFill/>
        </p:spPr>
        <p:txBody>
          <a:bodyPr wrap="none" lIns="91440" tIns="45720" rIns="91440" bIns="45720">
            <a:prstTxWarp prst="textCanUp">
              <a:avLst>
                <a:gd name="adj" fmla="val 66667"/>
              </a:avLst>
            </a:prstTxWarp>
            <a:spAutoFit/>
            <a:scene3d>
              <a:camera prst="orthographicFront"/>
              <a:lightRig rig="threePt" dir="t"/>
            </a:scene3d>
            <a:sp3d extrusionH="57150">
              <a:bevelT w="57150" h="38100" prst="artDeco"/>
            </a:sp3d>
          </a:bodyPr>
          <a:lstStyle/>
          <a:p>
            <a:pPr algn="ctr"/>
            <a:r>
              <a:rPr lang="de-DE" sz="5400" b="1" cap="none" spc="0" dirty="0">
                <a:ln w="0"/>
                <a:solidFill>
                  <a:schemeClr val="tx1"/>
                </a:solidFill>
                <a:effectLst>
                  <a:glow rad="139700">
                    <a:schemeClr val="accent6">
                      <a:satMod val="175000"/>
                      <a:alpha val="40000"/>
                    </a:schemeClr>
                  </a:glow>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Tabelle wirklich ausgefüllt?</a:t>
            </a:r>
          </a:p>
        </p:txBody>
      </p:sp>
      <p:sp>
        <p:nvSpPr>
          <p:cNvPr id="5" name="Rechteck 4">
            <a:extLst>
              <a:ext uri="{FF2B5EF4-FFF2-40B4-BE49-F238E27FC236}">
                <a16:creationId xmlns:a16="http://schemas.microsoft.com/office/drawing/2014/main" id="{96B05C86-76BF-4829-9CD8-26A41E81F8A3}"/>
              </a:ext>
            </a:extLst>
          </p:cNvPr>
          <p:cNvSpPr/>
          <p:nvPr/>
        </p:nvSpPr>
        <p:spPr>
          <a:xfrm>
            <a:off x="1508917" y="4760966"/>
            <a:ext cx="9174179" cy="923330"/>
          </a:xfrm>
          <a:prstGeom prst="rect">
            <a:avLst/>
          </a:prstGeom>
          <a:noFill/>
        </p:spPr>
        <p:txBody>
          <a:bodyPr wrap="none" lIns="91440" tIns="45720" rIns="91440" bIns="45720">
            <a:prstTxWarp prst="textCanDown">
              <a:avLst/>
            </a:prstTxWarp>
            <a:spAutoFit/>
            <a:scene3d>
              <a:camera prst="orthographicFront"/>
              <a:lightRig rig="threePt" dir="t"/>
            </a:scene3d>
            <a:sp3d extrusionH="57150">
              <a:bevelT w="57150" h="38100" prst="artDeco"/>
            </a:sp3d>
          </a:bodyPr>
          <a:lstStyle/>
          <a:p>
            <a:pPr algn="ctr"/>
            <a:r>
              <a:rPr lang="de-DE" sz="5400" b="1" cap="none" spc="0" dirty="0">
                <a:ln w="0"/>
                <a:solidFill>
                  <a:schemeClr val="tx1"/>
                </a:solidFill>
                <a:effectLst>
                  <a:glow rad="139700">
                    <a:schemeClr val="accent6">
                      <a:satMod val="175000"/>
                      <a:alpha val="40000"/>
                    </a:schemeClr>
                  </a:glow>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Okay, dann weiterklicken!</a:t>
            </a:r>
          </a:p>
        </p:txBody>
      </p:sp>
    </p:spTree>
    <p:extLst>
      <p:ext uri="{BB962C8B-B14F-4D97-AF65-F5344CB8AC3E}">
        <p14:creationId xmlns:p14="http://schemas.microsoft.com/office/powerpoint/2010/main" val="103477913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3">
            <a:extLst>
              <a:ext uri="{FF2B5EF4-FFF2-40B4-BE49-F238E27FC236}">
                <a16:creationId xmlns:a16="http://schemas.microsoft.com/office/drawing/2014/main" id="{350568CF-7A59-4B67-9CD1-02645F2FE3B2}"/>
              </a:ext>
            </a:extLst>
          </p:cNvPr>
          <p:cNvGraphicFramePr>
            <a:graphicFrameLocks noGrp="1"/>
          </p:cNvGraphicFramePr>
          <p:nvPr>
            <p:extLst>
              <p:ext uri="{D42A27DB-BD31-4B8C-83A1-F6EECF244321}">
                <p14:modId xmlns:p14="http://schemas.microsoft.com/office/powerpoint/2010/main" val="4243709346"/>
              </p:ext>
            </p:extLst>
          </p:nvPr>
        </p:nvGraphicFramePr>
        <p:xfrm>
          <a:off x="964223" y="293437"/>
          <a:ext cx="10263553" cy="953330"/>
        </p:xfrm>
        <a:graphic>
          <a:graphicData uri="http://schemas.openxmlformats.org/drawingml/2006/table">
            <a:tbl>
              <a:tblPr>
                <a:tableStyleId>{5940675A-B579-460E-94D1-54222C63F5DA}</a:tableStyleId>
              </a:tblPr>
              <a:tblGrid>
                <a:gridCol w="2052265">
                  <a:extLst>
                    <a:ext uri="{9D8B030D-6E8A-4147-A177-3AD203B41FA5}">
                      <a16:colId xmlns:a16="http://schemas.microsoft.com/office/drawing/2014/main" val="1987092839"/>
                    </a:ext>
                  </a:extLst>
                </a:gridCol>
                <a:gridCol w="2052265">
                  <a:extLst>
                    <a:ext uri="{9D8B030D-6E8A-4147-A177-3AD203B41FA5}">
                      <a16:colId xmlns:a16="http://schemas.microsoft.com/office/drawing/2014/main" val="110637202"/>
                    </a:ext>
                  </a:extLst>
                </a:gridCol>
                <a:gridCol w="2052265">
                  <a:extLst>
                    <a:ext uri="{9D8B030D-6E8A-4147-A177-3AD203B41FA5}">
                      <a16:colId xmlns:a16="http://schemas.microsoft.com/office/drawing/2014/main" val="3333477425"/>
                    </a:ext>
                  </a:extLst>
                </a:gridCol>
                <a:gridCol w="2053379">
                  <a:extLst>
                    <a:ext uri="{9D8B030D-6E8A-4147-A177-3AD203B41FA5}">
                      <a16:colId xmlns:a16="http://schemas.microsoft.com/office/drawing/2014/main" val="2004139432"/>
                    </a:ext>
                  </a:extLst>
                </a:gridCol>
                <a:gridCol w="2053379">
                  <a:extLst>
                    <a:ext uri="{9D8B030D-6E8A-4147-A177-3AD203B41FA5}">
                      <a16:colId xmlns:a16="http://schemas.microsoft.com/office/drawing/2014/main" val="2257411857"/>
                    </a:ext>
                  </a:extLst>
                </a:gridCol>
              </a:tblGrid>
              <a:tr h="425290">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Nominativ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Genitiv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Dativ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Akkusativ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lgn="ctr">
                        <a:spcAft>
                          <a:spcPts val="0"/>
                        </a:spcAft>
                        <a:tabLst>
                          <a:tab pos="449580" algn="l"/>
                        </a:tabLst>
                      </a:pPr>
                      <a:r>
                        <a:rPr lang="de-DE" sz="1800" dirty="0">
                          <a:effectLst/>
                          <a:latin typeface="Arial" panose="020B0604020202020204" pitchFamily="34" charset="0"/>
                          <a:cs typeface="Arial" panose="020B0604020202020204" pitchFamily="34" charset="0"/>
                        </a:rPr>
                        <a:t>Ablativ</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extLst>
                  <a:ext uri="{0D108BD9-81ED-4DB2-BD59-A6C34878D82A}">
                    <a16:rowId xmlns:a16="http://schemas.microsoft.com/office/drawing/2014/main" val="3774837904"/>
                  </a:ext>
                </a:extLst>
              </a:tr>
              <a:tr h="528040">
                <a:tc>
                  <a:txBody>
                    <a:bodyPr/>
                    <a:lstStyle/>
                    <a:p>
                      <a:pPr algn="ctr">
                        <a:spcAft>
                          <a:spcPts val="0"/>
                        </a:spcAft>
                        <a:tabLst>
                          <a:tab pos="449580" algn="l"/>
                        </a:tabLst>
                      </a:pPr>
                      <a:r>
                        <a:rPr lang="de-DE" sz="2000" dirty="0">
                          <a:effectLst/>
                          <a:latin typeface="Arial" panose="020B0604020202020204" pitchFamily="34" charset="0"/>
                          <a:cs typeface="Arial" panose="020B0604020202020204" pitchFamily="34" charset="0"/>
                        </a:rPr>
                        <a:t>legere</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1200" dirty="0">
                          <a:effectLst/>
                          <a:latin typeface="Arial" panose="020B0604020202020204" pitchFamily="34" charset="0"/>
                          <a:cs typeface="Arial" panose="020B0604020202020204" pitchFamily="34" charset="0"/>
                        </a:rPr>
                        <a:t> </a:t>
                      </a:r>
                      <a:endParaRPr lang="de-DE" sz="12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81419028"/>
                  </a:ext>
                </a:extLst>
              </a:tr>
            </a:tbl>
          </a:graphicData>
        </a:graphic>
      </p:graphicFrame>
      <p:sp>
        <p:nvSpPr>
          <p:cNvPr id="5" name="Textfeld 4">
            <a:extLst>
              <a:ext uri="{FF2B5EF4-FFF2-40B4-BE49-F238E27FC236}">
                <a16:creationId xmlns:a16="http://schemas.microsoft.com/office/drawing/2014/main" id="{97C61094-D9FC-48B5-A045-F92A6B1EA47B}"/>
              </a:ext>
            </a:extLst>
          </p:cNvPr>
          <p:cNvSpPr txBox="1"/>
          <p:nvPr/>
        </p:nvSpPr>
        <p:spPr>
          <a:xfrm>
            <a:off x="3212124" y="770102"/>
            <a:ext cx="1699846" cy="461665"/>
          </a:xfrm>
          <a:prstGeom prst="rect">
            <a:avLst/>
          </a:prstGeom>
          <a:noFill/>
        </p:spPr>
        <p:txBody>
          <a:bodyPr wrap="square" rtlCol="0">
            <a:spAutoFit/>
          </a:bodyPr>
          <a:lstStyle/>
          <a:p>
            <a:pPr algn="ctr"/>
            <a:r>
              <a:rPr lang="de-DE" sz="2400" dirty="0" err="1">
                <a:solidFill>
                  <a:srgbClr val="FF0000"/>
                </a:solidFill>
                <a:latin typeface="Arial" panose="020B0604020202020204" pitchFamily="34" charset="0"/>
                <a:cs typeface="Arial" panose="020B0604020202020204" pitchFamily="34" charset="0"/>
              </a:rPr>
              <a:t>legendi</a:t>
            </a:r>
            <a:endParaRPr lang="de-DE" dirty="0">
              <a:solidFill>
                <a:srgbClr val="FF0000"/>
              </a:solidFill>
              <a:latin typeface="Arial" panose="020B0604020202020204" pitchFamily="34" charset="0"/>
              <a:cs typeface="Arial" panose="020B0604020202020204" pitchFamily="34" charset="0"/>
            </a:endParaRPr>
          </a:p>
        </p:txBody>
      </p:sp>
      <p:sp>
        <p:nvSpPr>
          <p:cNvPr id="6" name="Textfeld 5">
            <a:extLst>
              <a:ext uri="{FF2B5EF4-FFF2-40B4-BE49-F238E27FC236}">
                <a16:creationId xmlns:a16="http://schemas.microsoft.com/office/drawing/2014/main" id="{A77A9599-F9DB-498A-BC96-0EDD296C77E2}"/>
              </a:ext>
            </a:extLst>
          </p:cNvPr>
          <p:cNvSpPr txBox="1"/>
          <p:nvPr/>
        </p:nvSpPr>
        <p:spPr>
          <a:xfrm>
            <a:off x="5246076" y="770101"/>
            <a:ext cx="1699846" cy="461665"/>
          </a:xfrm>
          <a:prstGeom prst="rect">
            <a:avLst/>
          </a:prstGeom>
          <a:noFill/>
        </p:spPr>
        <p:txBody>
          <a:bodyPr wrap="square" rtlCol="0">
            <a:spAutoFit/>
          </a:bodyPr>
          <a:lstStyle/>
          <a:p>
            <a:pPr algn="ctr"/>
            <a:r>
              <a:rPr lang="de-DE" sz="2400" dirty="0" err="1">
                <a:solidFill>
                  <a:srgbClr val="FF0000"/>
                </a:solidFill>
                <a:latin typeface="Arial" panose="020B0604020202020204" pitchFamily="34" charset="0"/>
                <a:cs typeface="Arial" panose="020B0604020202020204" pitchFamily="34" charset="0"/>
              </a:rPr>
              <a:t>legendo</a:t>
            </a:r>
            <a:endParaRPr lang="de-DE" dirty="0">
              <a:solidFill>
                <a:srgbClr val="FF0000"/>
              </a:solidFill>
              <a:latin typeface="Arial" panose="020B0604020202020204" pitchFamily="34" charset="0"/>
              <a:cs typeface="Arial" panose="020B0604020202020204" pitchFamily="34" charset="0"/>
            </a:endParaRPr>
          </a:p>
        </p:txBody>
      </p:sp>
      <p:sp>
        <p:nvSpPr>
          <p:cNvPr id="7" name="Textfeld 6">
            <a:extLst>
              <a:ext uri="{FF2B5EF4-FFF2-40B4-BE49-F238E27FC236}">
                <a16:creationId xmlns:a16="http://schemas.microsoft.com/office/drawing/2014/main" id="{338E68B0-2342-4E12-950F-9CE8FA9A01B3}"/>
              </a:ext>
            </a:extLst>
          </p:cNvPr>
          <p:cNvSpPr txBox="1"/>
          <p:nvPr/>
        </p:nvSpPr>
        <p:spPr>
          <a:xfrm>
            <a:off x="7280028" y="770100"/>
            <a:ext cx="1699846" cy="461665"/>
          </a:xfrm>
          <a:prstGeom prst="rect">
            <a:avLst/>
          </a:prstGeom>
          <a:noFill/>
        </p:spPr>
        <p:txBody>
          <a:bodyPr wrap="square" rtlCol="0">
            <a:spAutoFit/>
          </a:bodyPr>
          <a:lstStyle/>
          <a:p>
            <a:pPr algn="ctr"/>
            <a:r>
              <a:rPr lang="de-DE" sz="2400" dirty="0" err="1">
                <a:solidFill>
                  <a:srgbClr val="FF0000"/>
                </a:solidFill>
                <a:latin typeface="Arial" panose="020B0604020202020204" pitchFamily="34" charset="0"/>
                <a:cs typeface="Arial" panose="020B0604020202020204" pitchFamily="34" charset="0"/>
              </a:rPr>
              <a:t>legendum</a:t>
            </a:r>
            <a:endParaRPr lang="de-DE" dirty="0">
              <a:solidFill>
                <a:srgbClr val="FF0000"/>
              </a:solidFill>
              <a:latin typeface="Arial" panose="020B0604020202020204" pitchFamily="34" charset="0"/>
              <a:cs typeface="Arial" panose="020B0604020202020204" pitchFamily="34" charset="0"/>
            </a:endParaRPr>
          </a:p>
        </p:txBody>
      </p:sp>
      <p:sp>
        <p:nvSpPr>
          <p:cNvPr id="8" name="Textfeld 7">
            <a:extLst>
              <a:ext uri="{FF2B5EF4-FFF2-40B4-BE49-F238E27FC236}">
                <a16:creationId xmlns:a16="http://schemas.microsoft.com/office/drawing/2014/main" id="{77420D1C-6A24-4F30-9436-CCECEB4DFDEA}"/>
              </a:ext>
            </a:extLst>
          </p:cNvPr>
          <p:cNvSpPr txBox="1"/>
          <p:nvPr/>
        </p:nvSpPr>
        <p:spPr>
          <a:xfrm>
            <a:off x="9313980" y="770099"/>
            <a:ext cx="1699846" cy="461665"/>
          </a:xfrm>
          <a:prstGeom prst="rect">
            <a:avLst/>
          </a:prstGeom>
          <a:noFill/>
        </p:spPr>
        <p:txBody>
          <a:bodyPr wrap="square" rtlCol="0">
            <a:spAutoFit/>
          </a:bodyPr>
          <a:lstStyle/>
          <a:p>
            <a:pPr algn="ctr"/>
            <a:r>
              <a:rPr lang="de-DE" sz="2400" dirty="0" err="1">
                <a:solidFill>
                  <a:srgbClr val="FF0000"/>
                </a:solidFill>
                <a:latin typeface="Arial" panose="020B0604020202020204" pitchFamily="34" charset="0"/>
                <a:cs typeface="Arial" panose="020B0604020202020204" pitchFamily="34" charset="0"/>
              </a:rPr>
              <a:t>legendo</a:t>
            </a:r>
            <a:endParaRPr lang="de-DE" dirty="0">
              <a:solidFill>
                <a:srgbClr val="FF0000"/>
              </a:solidFill>
              <a:latin typeface="Arial" panose="020B0604020202020204" pitchFamily="34" charset="0"/>
              <a:cs typeface="Arial" panose="020B0604020202020204" pitchFamily="34" charset="0"/>
            </a:endParaRPr>
          </a:p>
        </p:txBody>
      </p:sp>
      <p:sp>
        <p:nvSpPr>
          <p:cNvPr id="11" name="Rechteck 10">
            <a:extLst>
              <a:ext uri="{FF2B5EF4-FFF2-40B4-BE49-F238E27FC236}">
                <a16:creationId xmlns:a16="http://schemas.microsoft.com/office/drawing/2014/main" id="{CD74EB7C-E4FE-4C64-BFEA-722E3888CC35}"/>
              </a:ext>
            </a:extLst>
          </p:cNvPr>
          <p:cNvSpPr/>
          <p:nvPr/>
        </p:nvSpPr>
        <p:spPr>
          <a:xfrm>
            <a:off x="279154" y="1930176"/>
            <a:ext cx="11633690" cy="830997"/>
          </a:xfrm>
          <a:prstGeom prst="rect">
            <a:avLst/>
          </a:prstGeom>
        </p:spPr>
        <p:txBody>
          <a:bodyPr wrap="square">
            <a:spAutoFit/>
          </a:bodyPr>
          <a:lstStyle/>
          <a:p>
            <a:pPr>
              <a:spcAft>
                <a:spcPts val="0"/>
              </a:spcAft>
              <a:tabLst>
                <a:tab pos="449580" algn="l"/>
              </a:tabLst>
            </a:pPr>
            <a:r>
              <a:rPr lang="de-DE" sz="2400" dirty="0">
                <a:latin typeface="Arial" panose="020B0604020202020204" pitchFamily="34" charset="0"/>
                <a:ea typeface="Times New Roman" panose="02020603050405020304" pitchFamily="18" charset="0"/>
                <a:cs typeface="Times New Roman" panose="02020603050405020304" pitchFamily="18" charset="0"/>
              </a:rPr>
              <a:t>Wann man das Gerundium benutzt, sieht man an den folgenden Beispielen (steht auch alles auf dem Zettel):</a:t>
            </a:r>
          </a:p>
        </p:txBody>
      </p:sp>
      <p:graphicFrame>
        <p:nvGraphicFramePr>
          <p:cNvPr id="12" name="Tabelle 11">
            <a:extLst>
              <a:ext uri="{FF2B5EF4-FFF2-40B4-BE49-F238E27FC236}">
                <a16:creationId xmlns:a16="http://schemas.microsoft.com/office/drawing/2014/main" id="{9D834A10-6DB7-4B09-8E07-F0E92888B79D}"/>
              </a:ext>
            </a:extLst>
          </p:cNvPr>
          <p:cNvGraphicFramePr>
            <a:graphicFrameLocks noGrp="1"/>
          </p:cNvGraphicFramePr>
          <p:nvPr>
            <p:extLst>
              <p:ext uri="{D42A27DB-BD31-4B8C-83A1-F6EECF244321}">
                <p14:modId xmlns:p14="http://schemas.microsoft.com/office/powerpoint/2010/main" val="3509843814"/>
              </p:ext>
            </p:extLst>
          </p:nvPr>
        </p:nvGraphicFramePr>
        <p:xfrm>
          <a:off x="279154" y="3029889"/>
          <a:ext cx="11633690" cy="3291840"/>
        </p:xfrm>
        <a:graphic>
          <a:graphicData uri="http://schemas.openxmlformats.org/drawingml/2006/table">
            <a:tbl>
              <a:tblPr>
                <a:tableStyleId>{5940675A-B579-460E-94D1-54222C63F5DA}</a:tableStyleId>
              </a:tblPr>
              <a:tblGrid>
                <a:gridCol w="2093386">
                  <a:extLst>
                    <a:ext uri="{9D8B030D-6E8A-4147-A177-3AD203B41FA5}">
                      <a16:colId xmlns:a16="http://schemas.microsoft.com/office/drawing/2014/main" val="4101324369"/>
                    </a:ext>
                  </a:extLst>
                </a:gridCol>
                <a:gridCol w="4351477">
                  <a:extLst>
                    <a:ext uri="{9D8B030D-6E8A-4147-A177-3AD203B41FA5}">
                      <a16:colId xmlns:a16="http://schemas.microsoft.com/office/drawing/2014/main" val="1267798584"/>
                    </a:ext>
                  </a:extLst>
                </a:gridCol>
                <a:gridCol w="5188827">
                  <a:extLst>
                    <a:ext uri="{9D8B030D-6E8A-4147-A177-3AD203B41FA5}">
                      <a16:colId xmlns:a16="http://schemas.microsoft.com/office/drawing/2014/main" val="160376463"/>
                    </a:ext>
                  </a:extLst>
                </a:gridCol>
              </a:tblGrid>
              <a:tr h="280726">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Nominativ</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b="1" i="1" dirty="0">
                          <a:effectLst/>
                          <a:latin typeface="Arial" panose="020B0604020202020204" pitchFamily="34" charset="0"/>
                          <a:cs typeface="Arial" panose="020B0604020202020204" pitchFamily="34" charset="0"/>
                        </a:rPr>
                        <a:t>Legere</a:t>
                      </a:r>
                      <a:r>
                        <a:rPr lang="de-DE" sz="2400" dirty="0">
                          <a:effectLst/>
                          <a:latin typeface="Arial" panose="020B0604020202020204" pitchFamily="34" charset="0"/>
                          <a:cs typeface="Arial" panose="020B0604020202020204" pitchFamily="34" charset="0"/>
                        </a:rPr>
                        <a:t> </a:t>
                      </a:r>
                      <a:r>
                        <a:rPr lang="de-DE" sz="2400" dirty="0" err="1">
                          <a:effectLst/>
                          <a:latin typeface="Arial" panose="020B0604020202020204" pitchFamily="34" charset="0"/>
                          <a:cs typeface="Arial" panose="020B0604020202020204" pitchFamily="34" charset="0"/>
                        </a:rPr>
                        <a:t>iuvat</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b="1" i="1" dirty="0">
                          <a:effectLst/>
                          <a:latin typeface="Arial" panose="020B0604020202020204" pitchFamily="34" charset="0"/>
                          <a:cs typeface="Arial" panose="020B0604020202020204" pitchFamily="34" charset="0"/>
                        </a:rPr>
                        <a:t>Das Lesen </a:t>
                      </a:r>
                      <a:r>
                        <a:rPr lang="de-DE" sz="2400" dirty="0">
                          <a:effectLst/>
                          <a:latin typeface="Arial" panose="020B0604020202020204" pitchFamily="34" charset="0"/>
                          <a:cs typeface="Arial" panose="020B0604020202020204" pitchFamily="34" charset="0"/>
                        </a:rPr>
                        <a:t>macht Spaß</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753768168"/>
                  </a:ext>
                </a:extLst>
              </a:tr>
              <a:tr h="561451">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Genitiv</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Marcus </a:t>
                      </a:r>
                      <a:r>
                        <a:rPr lang="de-DE" sz="2400" dirty="0" err="1">
                          <a:effectLst/>
                          <a:latin typeface="Arial" panose="020B0604020202020204" pitchFamily="34" charset="0"/>
                          <a:cs typeface="Arial" panose="020B0604020202020204" pitchFamily="34" charset="0"/>
                        </a:rPr>
                        <a:t>artem</a:t>
                      </a:r>
                      <a:r>
                        <a:rPr lang="de-DE" sz="2400" dirty="0">
                          <a:effectLst/>
                          <a:latin typeface="Arial" panose="020B0604020202020204" pitchFamily="34" charset="0"/>
                          <a:cs typeface="Arial" panose="020B0604020202020204" pitchFamily="34" charset="0"/>
                        </a:rPr>
                        <a:t> </a:t>
                      </a:r>
                      <a:r>
                        <a:rPr lang="de-DE" sz="2400" b="1" i="1" dirty="0" err="1">
                          <a:effectLst/>
                          <a:latin typeface="Arial" panose="020B0604020202020204" pitchFamily="34" charset="0"/>
                          <a:cs typeface="Arial" panose="020B0604020202020204" pitchFamily="34" charset="0"/>
                        </a:rPr>
                        <a:t>legendi</a:t>
                      </a:r>
                      <a:r>
                        <a:rPr lang="de-DE" sz="2400" dirty="0">
                          <a:effectLst/>
                          <a:latin typeface="Arial" panose="020B0604020202020204" pitchFamily="34" charset="0"/>
                          <a:cs typeface="Arial" panose="020B0604020202020204" pitchFamily="34" charset="0"/>
                        </a:rPr>
                        <a:t> novit.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Marcus kennt die Kunst </a:t>
                      </a:r>
                      <a:r>
                        <a:rPr lang="de-DE" sz="2400" b="1" i="1" dirty="0">
                          <a:effectLst/>
                          <a:latin typeface="Arial" panose="020B0604020202020204" pitchFamily="34" charset="0"/>
                          <a:cs typeface="Arial" panose="020B0604020202020204" pitchFamily="34" charset="0"/>
                        </a:rPr>
                        <a:t>des Lesens</a:t>
                      </a:r>
                      <a:r>
                        <a:rPr lang="de-DE" sz="2400" dirty="0">
                          <a:effectLst/>
                          <a:latin typeface="Arial" panose="020B0604020202020204" pitchFamily="34" charset="0"/>
                          <a:cs typeface="Arial" panose="020B0604020202020204" pitchFamily="34" charset="0"/>
                        </a:rPr>
                        <a:t>.</a:t>
                      </a:r>
                    </a:p>
                    <a:p>
                      <a:pPr>
                        <a:spcAft>
                          <a:spcPts val="0"/>
                        </a:spcAft>
                        <a:tabLst>
                          <a:tab pos="449580" algn="l"/>
                        </a:tabLst>
                      </a:pPr>
                      <a:r>
                        <a:rPr lang="de-DE" sz="2400" i="1" dirty="0">
                          <a:effectLst/>
                          <a:latin typeface="Arial" panose="020B0604020202020204" pitchFamily="34" charset="0"/>
                          <a:cs typeface="Arial" panose="020B0604020202020204" pitchFamily="34" charset="0"/>
                        </a:rPr>
                        <a:t>Marcus kennt die Kunst zu lesen.</a:t>
                      </a:r>
                      <a:endParaRPr lang="de-DE" sz="2400"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870203934"/>
                  </a:ext>
                </a:extLst>
              </a:tr>
              <a:tr h="842177">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Dativ</a:t>
                      </a:r>
                    </a:p>
                    <a:p>
                      <a:pPr>
                        <a:spcAft>
                          <a:spcPts val="0"/>
                        </a:spcAft>
                        <a:tabLst>
                          <a:tab pos="449580" algn="l"/>
                        </a:tabLst>
                      </a:pPr>
                      <a:r>
                        <a:rPr lang="de-DE" sz="1800" b="1" i="1" dirty="0">
                          <a:effectLst/>
                          <a:latin typeface="Arial" panose="020B0604020202020204" pitchFamily="34" charset="0"/>
                          <a:cs typeface="Arial" panose="020B0604020202020204" pitchFamily="34" charset="0"/>
                        </a:rPr>
                        <a:t>(ganz selten!)</a:t>
                      </a:r>
                      <a:endParaRPr lang="de-DE" sz="1800" b="1"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b="1" i="1" dirty="0" err="1">
                          <a:effectLst/>
                          <a:latin typeface="Arial" panose="020B0604020202020204" pitchFamily="34" charset="0"/>
                          <a:cs typeface="Arial" panose="020B0604020202020204" pitchFamily="34" charset="0"/>
                        </a:rPr>
                        <a:t>Catando</a:t>
                      </a:r>
                      <a:r>
                        <a:rPr lang="de-DE" sz="2400" dirty="0">
                          <a:effectLst/>
                          <a:latin typeface="Arial" panose="020B0604020202020204" pitchFamily="34" charset="0"/>
                          <a:cs typeface="Arial" panose="020B0604020202020204" pitchFamily="34" charset="0"/>
                        </a:rPr>
                        <a:t> </a:t>
                      </a:r>
                      <a:r>
                        <a:rPr lang="de-DE" sz="2400" dirty="0" err="1">
                          <a:effectLst/>
                          <a:latin typeface="Arial" panose="020B0604020202020204" pitchFamily="34" charset="0"/>
                          <a:cs typeface="Arial" panose="020B0604020202020204" pitchFamily="34" charset="0"/>
                        </a:rPr>
                        <a:t>adsum</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Ich bin </a:t>
                      </a:r>
                      <a:r>
                        <a:rPr lang="de-DE" sz="2400" b="1" i="1" dirty="0">
                          <a:effectLst/>
                          <a:latin typeface="Arial" panose="020B0604020202020204" pitchFamily="34" charset="0"/>
                          <a:cs typeface="Arial" panose="020B0604020202020204" pitchFamily="34" charset="0"/>
                        </a:rPr>
                        <a:t>für das Singen </a:t>
                      </a:r>
                      <a:r>
                        <a:rPr lang="de-DE" sz="2400" dirty="0">
                          <a:effectLst/>
                          <a:latin typeface="Arial" panose="020B0604020202020204" pitchFamily="34" charset="0"/>
                          <a:cs typeface="Arial" panose="020B0604020202020204" pitchFamily="34" charset="0"/>
                        </a:rPr>
                        <a:t>da.</a:t>
                      </a:r>
                    </a:p>
                    <a:p>
                      <a:pPr>
                        <a:spcAft>
                          <a:spcPts val="0"/>
                        </a:spcAft>
                        <a:tabLst>
                          <a:tab pos="449580" algn="l"/>
                        </a:tabLst>
                      </a:pPr>
                      <a:r>
                        <a:rPr lang="de-DE" sz="2400" dirty="0">
                          <a:effectLst/>
                          <a:latin typeface="Arial" panose="020B0604020202020204" pitchFamily="34" charset="0"/>
                          <a:cs typeface="Arial" panose="020B0604020202020204" pitchFamily="34" charset="0"/>
                        </a:rPr>
                        <a:t>Ich bin </a:t>
                      </a:r>
                      <a:r>
                        <a:rPr lang="de-DE" sz="2400" b="1" i="1" dirty="0">
                          <a:effectLst/>
                          <a:latin typeface="Arial" panose="020B0604020202020204" pitchFamily="34" charset="0"/>
                          <a:cs typeface="Arial" panose="020B0604020202020204" pitchFamily="34" charset="0"/>
                        </a:rPr>
                        <a:t>zum Singen </a:t>
                      </a:r>
                      <a:r>
                        <a:rPr lang="de-DE" sz="2400" dirty="0">
                          <a:effectLst/>
                          <a:latin typeface="Arial" panose="020B0604020202020204" pitchFamily="34" charset="0"/>
                          <a:cs typeface="Arial" panose="020B0604020202020204" pitchFamily="34" charset="0"/>
                        </a:rPr>
                        <a:t>da.</a:t>
                      </a:r>
                    </a:p>
                    <a:p>
                      <a:pPr>
                        <a:spcAft>
                          <a:spcPts val="0"/>
                        </a:spcAft>
                        <a:tabLst>
                          <a:tab pos="449580" algn="l"/>
                        </a:tabLst>
                      </a:pPr>
                      <a:r>
                        <a:rPr lang="de-DE" sz="2400" i="1" dirty="0">
                          <a:effectLst/>
                          <a:latin typeface="Arial" panose="020B0604020202020204" pitchFamily="34" charset="0"/>
                          <a:cs typeface="Arial" panose="020B0604020202020204" pitchFamily="34" charset="0"/>
                        </a:rPr>
                        <a:t>Ich bin da, um zu singen.</a:t>
                      </a:r>
                      <a:endParaRPr lang="de-DE" sz="2400"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73215567"/>
                  </a:ext>
                </a:extLst>
              </a:tr>
              <a:tr h="561451">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Akkusativ</a:t>
                      </a:r>
                    </a:p>
                    <a:p>
                      <a:pPr>
                        <a:spcAft>
                          <a:spcPts val="0"/>
                        </a:spcAft>
                        <a:tabLst>
                          <a:tab pos="449580" algn="l"/>
                        </a:tabLst>
                      </a:pPr>
                      <a:r>
                        <a:rPr lang="de-DE" sz="1800" dirty="0">
                          <a:effectLst/>
                          <a:latin typeface="Arial" panose="020B0604020202020204" pitchFamily="34" charset="0"/>
                          <a:cs typeface="Arial" panose="020B0604020202020204" pitchFamily="34" charset="0"/>
                        </a:rPr>
                        <a:t>(nur mit </a:t>
                      </a:r>
                      <a:r>
                        <a:rPr lang="de-DE" sz="1800" b="1" i="1" dirty="0">
                          <a:effectLst/>
                          <a:latin typeface="Arial" panose="020B0604020202020204" pitchFamily="34" charset="0"/>
                          <a:cs typeface="Arial" panose="020B0604020202020204" pitchFamily="34" charset="0"/>
                        </a:rPr>
                        <a:t>ad</a:t>
                      </a:r>
                      <a:r>
                        <a:rPr lang="de-DE" sz="1800" dirty="0">
                          <a:effectLst/>
                          <a:latin typeface="Arial" panose="020B0604020202020204" pitchFamily="34" charset="0"/>
                          <a:cs typeface="Arial" panose="020B0604020202020204" pitchFamily="34" charset="0"/>
                        </a:rPr>
                        <a:t>!)</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err="1">
                          <a:effectLst/>
                          <a:latin typeface="Arial" panose="020B0604020202020204" pitchFamily="34" charset="0"/>
                          <a:cs typeface="Arial" panose="020B0604020202020204" pitchFamily="34" charset="0"/>
                        </a:rPr>
                        <a:t>Paratus</a:t>
                      </a:r>
                      <a:r>
                        <a:rPr lang="de-DE" sz="2400" dirty="0">
                          <a:effectLst/>
                          <a:latin typeface="Arial" panose="020B0604020202020204" pitchFamily="34" charset="0"/>
                          <a:cs typeface="Arial" panose="020B0604020202020204" pitchFamily="34" charset="0"/>
                        </a:rPr>
                        <a:t> ad </a:t>
                      </a:r>
                      <a:r>
                        <a:rPr lang="de-DE" sz="2400" b="1" i="1" dirty="0" err="1">
                          <a:effectLst/>
                          <a:latin typeface="Arial" panose="020B0604020202020204" pitchFamily="34" charset="0"/>
                          <a:cs typeface="Arial" panose="020B0604020202020204" pitchFamily="34" charset="0"/>
                        </a:rPr>
                        <a:t>pugnandum</a:t>
                      </a:r>
                      <a:r>
                        <a:rPr lang="de-DE" sz="2400" dirty="0">
                          <a:effectLst/>
                          <a:latin typeface="Arial" panose="020B0604020202020204" pitchFamily="34" charset="0"/>
                          <a:cs typeface="Arial" panose="020B0604020202020204" pitchFamily="34" charset="0"/>
                        </a:rPr>
                        <a:t> est.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Er ist </a:t>
                      </a:r>
                      <a:r>
                        <a:rPr lang="de-DE" sz="2400" b="1" i="1" dirty="0">
                          <a:effectLst/>
                          <a:latin typeface="Arial" panose="020B0604020202020204" pitchFamily="34" charset="0"/>
                          <a:cs typeface="Arial" panose="020B0604020202020204" pitchFamily="34" charset="0"/>
                        </a:rPr>
                        <a:t>zum Kämpfen </a:t>
                      </a:r>
                      <a:r>
                        <a:rPr lang="de-DE" sz="2400" dirty="0">
                          <a:effectLst/>
                          <a:latin typeface="Arial" panose="020B0604020202020204" pitchFamily="34" charset="0"/>
                          <a:cs typeface="Arial" panose="020B0604020202020204" pitchFamily="34" charset="0"/>
                        </a:rPr>
                        <a:t>bereit.</a:t>
                      </a:r>
                    </a:p>
                    <a:p>
                      <a:pPr>
                        <a:spcAft>
                          <a:spcPts val="0"/>
                        </a:spcAft>
                        <a:tabLst>
                          <a:tab pos="449580" algn="l"/>
                        </a:tabLst>
                      </a:pPr>
                      <a:r>
                        <a:rPr lang="de-DE" sz="2400" i="1" dirty="0">
                          <a:effectLst/>
                          <a:latin typeface="Arial" panose="020B0604020202020204" pitchFamily="34" charset="0"/>
                          <a:cs typeface="Arial" panose="020B0604020202020204" pitchFamily="34" charset="0"/>
                        </a:rPr>
                        <a:t>Er ist bereit zu kämpfen.</a:t>
                      </a:r>
                      <a:endParaRPr lang="de-DE" sz="2400"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528340416"/>
                  </a:ext>
                </a:extLst>
              </a:tr>
              <a:tr h="280726">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Ablativ </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err="1">
                          <a:effectLst/>
                          <a:latin typeface="Arial" panose="020B0604020202020204" pitchFamily="34" charset="0"/>
                          <a:cs typeface="Arial" panose="020B0604020202020204" pitchFamily="34" charset="0"/>
                        </a:rPr>
                        <a:t>Discipuli</a:t>
                      </a:r>
                      <a:r>
                        <a:rPr lang="de-DE" sz="2400" dirty="0">
                          <a:effectLst/>
                          <a:latin typeface="Arial" panose="020B0604020202020204" pitchFamily="34" charset="0"/>
                          <a:cs typeface="Arial" panose="020B0604020202020204" pitchFamily="34" charset="0"/>
                        </a:rPr>
                        <a:t> </a:t>
                      </a:r>
                      <a:r>
                        <a:rPr lang="de-DE" sz="2400" b="1" i="1" dirty="0" err="1">
                          <a:effectLst/>
                          <a:latin typeface="Arial" panose="020B0604020202020204" pitchFamily="34" charset="0"/>
                          <a:cs typeface="Arial" panose="020B0604020202020204" pitchFamily="34" charset="0"/>
                        </a:rPr>
                        <a:t>audiendo</a:t>
                      </a:r>
                      <a:r>
                        <a:rPr lang="de-DE" sz="2400" dirty="0">
                          <a:effectLst/>
                          <a:latin typeface="Arial" panose="020B0604020202020204" pitchFamily="34" charset="0"/>
                          <a:cs typeface="Arial" panose="020B0604020202020204" pitchFamily="34" charset="0"/>
                        </a:rPr>
                        <a:t> </a:t>
                      </a:r>
                      <a:r>
                        <a:rPr lang="de-DE" sz="2400" dirty="0" err="1">
                          <a:effectLst/>
                          <a:latin typeface="Arial" panose="020B0604020202020204" pitchFamily="34" charset="0"/>
                          <a:cs typeface="Arial" panose="020B0604020202020204" pitchFamily="34" charset="0"/>
                        </a:rPr>
                        <a:t>discunt</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Die Schüler lernen </a:t>
                      </a:r>
                      <a:r>
                        <a:rPr lang="de-DE" sz="2400" b="1" i="1" dirty="0">
                          <a:effectLst/>
                          <a:latin typeface="Arial" panose="020B0604020202020204" pitchFamily="34" charset="0"/>
                          <a:cs typeface="Arial" panose="020B0604020202020204" pitchFamily="34" charset="0"/>
                        </a:rPr>
                        <a:t>durch Zuhören</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502895422"/>
                  </a:ext>
                </a:extLst>
              </a:tr>
            </a:tbl>
          </a:graphicData>
        </a:graphic>
      </p:graphicFrame>
      <p:sp>
        <p:nvSpPr>
          <p:cNvPr id="13" name="Rechteck 12">
            <a:extLst>
              <a:ext uri="{FF2B5EF4-FFF2-40B4-BE49-F238E27FC236}">
                <a16:creationId xmlns:a16="http://schemas.microsoft.com/office/drawing/2014/main" id="{90D22AE0-7E53-4AF1-849A-76DA849D29EB}"/>
              </a:ext>
            </a:extLst>
          </p:cNvPr>
          <p:cNvSpPr/>
          <p:nvPr/>
        </p:nvSpPr>
        <p:spPr>
          <a:xfrm>
            <a:off x="2403230" y="3053335"/>
            <a:ext cx="4278923" cy="3247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Rechteck 13">
            <a:extLst>
              <a:ext uri="{FF2B5EF4-FFF2-40B4-BE49-F238E27FC236}">
                <a16:creationId xmlns:a16="http://schemas.microsoft.com/office/drawing/2014/main" id="{7E5BBDC0-BEB4-4E1C-96EC-1DE1237E0F3B}"/>
              </a:ext>
            </a:extLst>
          </p:cNvPr>
          <p:cNvSpPr/>
          <p:nvPr/>
        </p:nvSpPr>
        <p:spPr>
          <a:xfrm>
            <a:off x="6734903" y="3053335"/>
            <a:ext cx="5046789" cy="3247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Rechteck 14">
            <a:extLst>
              <a:ext uri="{FF2B5EF4-FFF2-40B4-BE49-F238E27FC236}">
                <a16:creationId xmlns:a16="http://schemas.microsoft.com/office/drawing/2014/main" id="{856A4EC8-4EED-42BB-B12B-14087AED421A}"/>
              </a:ext>
            </a:extLst>
          </p:cNvPr>
          <p:cNvSpPr/>
          <p:nvPr/>
        </p:nvSpPr>
        <p:spPr>
          <a:xfrm>
            <a:off x="2403230" y="3454205"/>
            <a:ext cx="4278923" cy="6254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 name="Rechteck 15">
            <a:extLst>
              <a:ext uri="{FF2B5EF4-FFF2-40B4-BE49-F238E27FC236}">
                <a16:creationId xmlns:a16="http://schemas.microsoft.com/office/drawing/2014/main" id="{DBC4C66E-21BC-4984-BF03-79537FA79ABA}"/>
              </a:ext>
            </a:extLst>
          </p:cNvPr>
          <p:cNvSpPr/>
          <p:nvPr/>
        </p:nvSpPr>
        <p:spPr>
          <a:xfrm>
            <a:off x="6734903" y="3454205"/>
            <a:ext cx="5046789" cy="6254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 name="Rechteck 16">
            <a:extLst>
              <a:ext uri="{FF2B5EF4-FFF2-40B4-BE49-F238E27FC236}">
                <a16:creationId xmlns:a16="http://schemas.microsoft.com/office/drawing/2014/main" id="{F7F08D11-7BA8-49D0-9EFA-2235BE306C45}"/>
              </a:ext>
            </a:extLst>
          </p:cNvPr>
          <p:cNvSpPr/>
          <p:nvPr/>
        </p:nvSpPr>
        <p:spPr>
          <a:xfrm>
            <a:off x="2405398" y="4186397"/>
            <a:ext cx="4276755" cy="9834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Rechteck 17">
            <a:extLst>
              <a:ext uri="{FF2B5EF4-FFF2-40B4-BE49-F238E27FC236}">
                <a16:creationId xmlns:a16="http://schemas.microsoft.com/office/drawing/2014/main" id="{5BEA1ABB-D458-48B5-8942-41ECE396CAFE}"/>
              </a:ext>
            </a:extLst>
          </p:cNvPr>
          <p:cNvSpPr/>
          <p:nvPr/>
        </p:nvSpPr>
        <p:spPr>
          <a:xfrm>
            <a:off x="6764214" y="4186397"/>
            <a:ext cx="5099539" cy="98347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a:extLst>
              <a:ext uri="{FF2B5EF4-FFF2-40B4-BE49-F238E27FC236}">
                <a16:creationId xmlns:a16="http://schemas.microsoft.com/office/drawing/2014/main" id="{1019E02C-66D5-4999-B3CD-B38F3569D228}"/>
              </a:ext>
            </a:extLst>
          </p:cNvPr>
          <p:cNvSpPr/>
          <p:nvPr/>
        </p:nvSpPr>
        <p:spPr>
          <a:xfrm>
            <a:off x="2403230" y="5269020"/>
            <a:ext cx="4278923" cy="6254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Rechteck 19">
            <a:extLst>
              <a:ext uri="{FF2B5EF4-FFF2-40B4-BE49-F238E27FC236}">
                <a16:creationId xmlns:a16="http://schemas.microsoft.com/office/drawing/2014/main" id="{1371FDDD-0FA0-4F6E-A2D3-C6616AF802EB}"/>
              </a:ext>
            </a:extLst>
          </p:cNvPr>
          <p:cNvSpPr/>
          <p:nvPr/>
        </p:nvSpPr>
        <p:spPr>
          <a:xfrm>
            <a:off x="6734903" y="5269020"/>
            <a:ext cx="5046789" cy="6254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3" name="Rechteck 22">
            <a:extLst>
              <a:ext uri="{FF2B5EF4-FFF2-40B4-BE49-F238E27FC236}">
                <a16:creationId xmlns:a16="http://schemas.microsoft.com/office/drawing/2014/main" id="{2756E565-CD22-40EA-B4CF-E9905E9852A9}"/>
              </a:ext>
            </a:extLst>
          </p:cNvPr>
          <p:cNvSpPr/>
          <p:nvPr/>
        </p:nvSpPr>
        <p:spPr>
          <a:xfrm>
            <a:off x="2403230" y="5968305"/>
            <a:ext cx="4278923" cy="3247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a:extLst>
              <a:ext uri="{FF2B5EF4-FFF2-40B4-BE49-F238E27FC236}">
                <a16:creationId xmlns:a16="http://schemas.microsoft.com/office/drawing/2014/main" id="{87DCE768-6AFF-4C03-82E3-86C11094E2D2}"/>
              </a:ext>
            </a:extLst>
          </p:cNvPr>
          <p:cNvSpPr/>
          <p:nvPr/>
        </p:nvSpPr>
        <p:spPr>
          <a:xfrm>
            <a:off x="6734903" y="5968305"/>
            <a:ext cx="5046789" cy="3247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9985398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ipe(left)">
                                      <p:cBhvr>
                                        <p:cTn id="17" dur="5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ipe(left)">
                                      <p:cBhvr>
                                        <p:cTn id="22" dur="5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left)">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3"/>
                                        </p:tgtEl>
                                      </p:cBhvr>
                                    </p:animEffect>
                                    <p:set>
                                      <p:cBhvr>
                                        <p:cTn id="37" dur="1" fill="hold">
                                          <p:stCondLst>
                                            <p:cond delay="499"/>
                                          </p:stCondLst>
                                        </p:cTn>
                                        <p:tgtEl>
                                          <p:spTgt spid="13"/>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4"/>
                                        </p:tgtEl>
                                      </p:cBhvr>
                                    </p:animEffect>
                                    <p:set>
                                      <p:cBhvr>
                                        <p:cTn id="42" dur="1" fill="hold">
                                          <p:stCondLst>
                                            <p:cond delay="499"/>
                                          </p:stCondLst>
                                        </p:cTn>
                                        <p:tgtEl>
                                          <p:spTgt spid="1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5"/>
                                        </p:tgtEl>
                                      </p:cBhvr>
                                    </p:animEffect>
                                    <p:set>
                                      <p:cBhvr>
                                        <p:cTn id="47" dur="1" fill="hold">
                                          <p:stCondLst>
                                            <p:cond delay="499"/>
                                          </p:stCondLst>
                                        </p:cTn>
                                        <p:tgtEl>
                                          <p:spTgt spid="15"/>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16"/>
                                        </p:tgtEl>
                                      </p:cBhvr>
                                    </p:animEffect>
                                    <p:set>
                                      <p:cBhvr>
                                        <p:cTn id="52" dur="1" fill="hold">
                                          <p:stCondLst>
                                            <p:cond delay="499"/>
                                          </p:stCondLst>
                                        </p:cTn>
                                        <p:tgtEl>
                                          <p:spTgt spid="16"/>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xit" presetSubtype="8" fill="hold" grpId="0" nodeType="clickEffect">
                                  <p:stCondLst>
                                    <p:cond delay="0"/>
                                  </p:stCondLst>
                                  <p:childTnLst>
                                    <p:animEffect transition="out" filter="wipe(left)">
                                      <p:cBhvr>
                                        <p:cTn id="56" dur="500"/>
                                        <p:tgtEl>
                                          <p:spTgt spid="17"/>
                                        </p:tgtEl>
                                      </p:cBhvr>
                                    </p:animEffect>
                                    <p:set>
                                      <p:cBhvr>
                                        <p:cTn id="57" dur="1" fill="hold">
                                          <p:stCondLst>
                                            <p:cond delay="499"/>
                                          </p:stCondLst>
                                        </p:cTn>
                                        <p:tgtEl>
                                          <p:spTgt spid="17"/>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xit" presetSubtype="8" fill="hold" grpId="0" nodeType="clickEffect">
                                  <p:stCondLst>
                                    <p:cond delay="0"/>
                                  </p:stCondLst>
                                  <p:childTnLst>
                                    <p:animEffect transition="out" filter="wipe(left)">
                                      <p:cBhvr>
                                        <p:cTn id="61" dur="500"/>
                                        <p:tgtEl>
                                          <p:spTgt spid="18"/>
                                        </p:tgtEl>
                                      </p:cBhvr>
                                    </p:animEffect>
                                    <p:set>
                                      <p:cBhvr>
                                        <p:cTn id="62" dur="1" fill="hold">
                                          <p:stCondLst>
                                            <p:cond delay="499"/>
                                          </p:stCondLst>
                                        </p:cTn>
                                        <p:tgtEl>
                                          <p:spTgt spid="1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2" presetClass="exit" presetSubtype="8" fill="hold" grpId="0" nodeType="clickEffect">
                                  <p:stCondLst>
                                    <p:cond delay="0"/>
                                  </p:stCondLst>
                                  <p:childTnLst>
                                    <p:animEffect transition="out" filter="wipe(left)">
                                      <p:cBhvr>
                                        <p:cTn id="66" dur="500"/>
                                        <p:tgtEl>
                                          <p:spTgt spid="19"/>
                                        </p:tgtEl>
                                      </p:cBhvr>
                                    </p:animEffect>
                                    <p:set>
                                      <p:cBhvr>
                                        <p:cTn id="67" dur="1" fill="hold">
                                          <p:stCondLst>
                                            <p:cond delay="499"/>
                                          </p:stCondLst>
                                        </p:cTn>
                                        <p:tgtEl>
                                          <p:spTgt spid="19"/>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22" presetClass="exit" presetSubtype="8" fill="hold" grpId="0" nodeType="clickEffect">
                                  <p:stCondLst>
                                    <p:cond delay="0"/>
                                  </p:stCondLst>
                                  <p:childTnLst>
                                    <p:animEffect transition="out" filter="wipe(left)">
                                      <p:cBhvr>
                                        <p:cTn id="71" dur="500"/>
                                        <p:tgtEl>
                                          <p:spTgt spid="20"/>
                                        </p:tgtEl>
                                      </p:cBhvr>
                                    </p:animEffect>
                                    <p:set>
                                      <p:cBhvr>
                                        <p:cTn id="72" dur="1" fill="hold">
                                          <p:stCondLst>
                                            <p:cond delay="499"/>
                                          </p:stCondLst>
                                        </p:cTn>
                                        <p:tgtEl>
                                          <p:spTgt spid="20"/>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2" presetClass="exit" presetSubtype="8" fill="hold" grpId="0" nodeType="clickEffect">
                                  <p:stCondLst>
                                    <p:cond delay="0"/>
                                  </p:stCondLst>
                                  <p:childTnLst>
                                    <p:animEffect transition="out" filter="wipe(left)">
                                      <p:cBhvr>
                                        <p:cTn id="76" dur="500"/>
                                        <p:tgtEl>
                                          <p:spTgt spid="23"/>
                                        </p:tgtEl>
                                      </p:cBhvr>
                                    </p:animEffect>
                                    <p:set>
                                      <p:cBhvr>
                                        <p:cTn id="77" dur="1" fill="hold">
                                          <p:stCondLst>
                                            <p:cond delay="499"/>
                                          </p:stCondLst>
                                        </p:cTn>
                                        <p:tgtEl>
                                          <p:spTgt spid="23"/>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xit" presetSubtype="8" fill="hold" grpId="0" nodeType="clickEffect">
                                  <p:stCondLst>
                                    <p:cond delay="0"/>
                                  </p:stCondLst>
                                  <p:childTnLst>
                                    <p:animEffect transition="out" filter="wipe(left)">
                                      <p:cBhvr>
                                        <p:cTn id="81" dur="500"/>
                                        <p:tgtEl>
                                          <p:spTgt spid="24"/>
                                        </p:tgtEl>
                                      </p:cBhvr>
                                    </p:animEffect>
                                    <p:set>
                                      <p:cBhvr>
                                        <p:cTn id="82"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P spid="14" grpId="0" animBg="1"/>
      <p:bldP spid="15" grpId="0" animBg="1"/>
      <p:bldP spid="16" grpId="0" animBg="1"/>
      <p:bldP spid="17" grpId="0" animBg="1"/>
      <p:bldP spid="18" grpId="0" animBg="1"/>
      <p:bldP spid="19" grpId="0" animBg="1"/>
      <p:bldP spid="20" grpId="0" animBg="1"/>
      <p:bldP spid="23" grpId="0" animBg="1"/>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a:extLst>
              <a:ext uri="{FF2B5EF4-FFF2-40B4-BE49-F238E27FC236}">
                <a16:creationId xmlns:a16="http://schemas.microsoft.com/office/drawing/2014/main" id="{68D9A4A6-B51E-4808-BC67-182C207FDD5E}"/>
              </a:ext>
            </a:extLst>
          </p:cNvPr>
          <p:cNvGraphicFramePr>
            <a:graphicFrameLocks noGrp="1"/>
          </p:cNvGraphicFramePr>
          <p:nvPr>
            <p:extLst>
              <p:ext uri="{D42A27DB-BD31-4B8C-83A1-F6EECF244321}">
                <p14:modId xmlns:p14="http://schemas.microsoft.com/office/powerpoint/2010/main" val="2390748284"/>
              </p:ext>
            </p:extLst>
          </p:nvPr>
        </p:nvGraphicFramePr>
        <p:xfrm>
          <a:off x="279155" y="274966"/>
          <a:ext cx="11633690" cy="3291840"/>
        </p:xfrm>
        <a:graphic>
          <a:graphicData uri="http://schemas.openxmlformats.org/drawingml/2006/table">
            <a:tbl>
              <a:tblPr>
                <a:tableStyleId>{5940675A-B579-460E-94D1-54222C63F5DA}</a:tableStyleId>
              </a:tblPr>
              <a:tblGrid>
                <a:gridCol w="2093386">
                  <a:extLst>
                    <a:ext uri="{9D8B030D-6E8A-4147-A177-3AD203B41FA5}">
                      <a16:colId xmlns:a16="http://schemas.microsoft.com/office/drawing/2014/main" val="4101324369"/>
                    </a:ext>
                  </a:extLst>
                </a:gridCol>
                <a:gridCol w="4351477">
                  <a:extLst>
                    <a:ext uri="{9D8B030D-6E8A-4147-A177-3AD203B41FA5}">
                      <a16:colId xmlns:a16="http://schemas.microsoft.com/office/drawing/2014/main" val="1267798584"/>
                    </a:ext>
                  </a:extLst>
                </a:gridCol>
                <a:gridCol w="5188827">
                  <a:extLst>
                    <a:ext uri="{9D8B030D-6E8A-4147-A177-3AD203B41FA5}">
                      <a16:colId xmlns:a16="http://schemas.microsoft.com/office/drawing/2014/main" val="160376463"/>
                    </a:ext>
                  </a:extLst>
                </a:gridCol>
              </a:tblGrid>
              <a:tr h="280726">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Nominativ</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b="1" i="1" dirty="0">
                          <a:effectLst/>
                          <a:latin typeface="Arial" panose="020B0604020202020204" pitchFamily="34" charset="0"/>
                          <a:cs typeface="Arial" panose="020B0604020202020204" pitchFamily="34" charset="0"/>
                        </a:rPr>
                        <a:t>Legere</a:t>
                      </a:r>
                      <a:r>
                        <a:rPr lang="de-DE" sz="2400" dirty="0">
                          <a:effectLst/>
                          <a:latin typeface="Arial" panose="020B0604020202020204" pitchFamily="34" charset="0"/>
                          <a:cs typeface="Arial" panose="020B0604020202020204" pitchFamily="34" charset="0"/>
                        </a:rPr>
                        <a:t> </a:t>
                      </a:r>
                      <a:r>
                        <a:rPr lang="de-DE" sz="2400" dirty="0" err="1">
                          <a:effectLst/>
                          <a:latin typeface="Arial" panose="020B0604020202020204" pitchFamily="34" charset="0"/>
                          <a:cs typeface="Arial" panose="020B0604020202020204" pitchFamily="34" charset="0"/>
                        </a:rPr>
                        <a:t>iuvat</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b="1" i="1" dirty="0">
                          <a:effectLst/>
                          <a:latin typeface="Arial" panose="020B0604020202020204" pitchFamily="34" charset="0"/>
                          <a:cs typeface="Arial" panose="020B0604020202020204" pitchFamily="34" charset="0"/>
                        </a:rPr>
                        <a:t>Das Lesen </a:t>
                      </a:r>
                      <a:r>
                        <a:rPr lang="de-DE" sz="2400" dirty="0">
                          <a:effectLst/>
                          <a:latin typeface="Arial" panose="020B0604020202020204" pitchFamily="34" charset="0"/>
                          <a:cs typeface="Arial" panose="020B0604020202020204" pitchFamily="34" charset="0"/>
                        </a:rPr>
                        <a:t>macht Spaß</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753768168"/>
                  </a:ext>
                </a:extLst>
              </a:tr>
              <a:tr h="561451">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Genitiv</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Marcus </a:t>
                      </a:r>
                      <a:r>
                        <a:rPr lang="de-DE" sz="2400" dirty="0" err="1">
                          <a:effectLst/>
                          <a:latin typeface="Arial" panose="020B0604020202020204" pitchFamily="34" charset="0"/>
                          <a:cs typeface="Arial" panose="020B0604020202020204" pitchFamily="34" charset="0"/>
                        </a:rPr>
                        <a:t>artem</a:t>
                      </a:r>
                      <a:r>
                        <a:rPr lang="de-DE" sz="2400" dirty="0">
                          <a:effectLst/>
                          <a:latin typeface="Arial" panose="020B0604020202020204" pitchFamily="34" charset="0"/>
                          <a:cs typeface="Arial" panose="020B0604020202020204" pitchFamily="34" charset="0"/>
                        </a:rPr>
                        <a:t> </a:t>
                      </a:r>
                      <a:r>
                        <a:rPr lang="de-DE" sz="2400" b="1" i="1" dirty="0" err="1">
                          <a:effectLst/>
                          <a:latin typeface="Arial" panose="020B0604020202020204" pitchFamily="34" charset="0"/>
                          <a:cs typeface="Arial" panose="020B0604020202020204" pitchFamily="34" charset="0"/>
                        </a:rPr>
                        <a:t>legendi</a:t>
                      </a:r>
                      <a:r>
                        <a:rPr lang="de-DE" sz="2400" dirty="0">
                          <a:effectLst/>
                          <a:latin typeface="Arial" panose="020B0604020202020204" pitchFamily="34" charset="0"/>
                          <a:cs typeface="Arial" panose="020B0604020202020204" pitchFamily="34" charset="0"/>
                        </a:rPr>
                        <a:t> novit.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Marcus kennt die Kunst </a:t>
                      </a:r>
                      <a:r>
                        <a:rPr lang="de-DE" sz="2400" b="1" i="1" dirty="0">
                          <a:effectLst/>
                          <a:latin typeface="Arial" panose="020B0604020202020204" pitchFamily="34" charset="0"/>
                          <a:cs typeface="Arial" panose="020B0604020202020204" pitchFamily="34" charset="0"/>
                        </a:rPr>
                        <a:t>des Lesens</a:t>
                      </a:r>
                      <a:r>
                        <a:rPr lang="de-DE" sz="2400" dirty="0">
                          <a:effectLst/>
                          <a:latin typeface="Arial" panose="020B0604020202020204" pitchFamily="34" charset="0"/>
                          <a:cs typeface="Arial" panose="020B0604020202020204" pitchFamily="34" charset="0"/>
                        </a:rPr>
                        <a:t>.</a:t>
                      </a:r>
                    </a:p>
                    <a:p>
                      <a:pPr>
                        <a:spcAft>
                          <a:spcPts val="0"/>
                        </a:spcAft>
                        <a:tabLst>
                          <a:tab pos="449580" algn="l"/>
                        </a:tabLst>
                      </a:pPr>
                      <a:r>
                        <a:rPr lang="de-DE" sz="2400" i="1" dirty="0">
                          <a:effectLst/>
                          <a:latin typeface="Arial" panose="020B0604020202020204" pitchFamily="34" charset="0"/>
                          <a:cs typeface="Arial" panose="020B0604020202020204" pitchFamily="34" charset="0"/>
                        </a:rPr>
                        <a:t>Marcus kennt die Kunst zu lesen.</a:t>
                      </a:r>
                      <a:endParaRPr lang="de-DE" sz="2400"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870203934"/>
                  </a:ext>
                </a:extLst>
              </a:tr>
              <a:tr h="842177">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Dativ</a:t>
                      </a:r>
                    </a:p>
                    <a:p>
                      <a:pPr>
                        <a:spcAft>
                          <a:spcPts val="0"/>
                        </a:spcAft>
                        <a:tabLst>
                          <a:tab pos="449580" algn="l"/>
                        </a:tabLst>
                      </a:pPr>
                      <a:r>
                        <a:rPr lang="de-DE" sz="1800" b="1" i="1" dirty="0">
                          <a:effectLst/>
                          <a:latin typeface="Arial" panose="020B0604020202020204" pitchFamily="34" charset="0"/>
                          <a:cs typeface="Arial" panose="020B0604020202020204" pitchFamily="34" charset="0"/>
                        </a:rPr>
                        <a:t>(ganz selten!)</a:t>
                      </a:r>
                      <a:endParaRPr lang="de-DE" sz="1800" b="1"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b="1" i="1" dirty="0" err="1">
                          <a:effectLst/>
                          <a:latin typeface="Arial" panose="020B0604020202020204" pitchFamily="34" charset="0"/>
                          <a:cs typeface="Arial" panose="020B0604020202020204" pitchFamily="34" charset="0"/>
                        </a:rPr>
                        <a:t>Catando</a:t>
                      </a:r>
                      <a:r>
                        <a:rPr lang="de-DE" sz="2400" dirty="0">
                          <a:effectLst/>
                          <a:latin typeface="Arial" panose="020B0604020202020204" pitchFamily="34" charset="0"/>
                          <a:cs typeface="Arial" panose="020B0604020202020204" pitchFamily="34" charset="0"/>
                        </a:rPr>
                        <a:t> </a:t>
                      </a:r>
                      <a:r>
                        <a:rPr lang="de-DE" sz="2400" dirty="0" err="1">
                          <a:effectLst/>
                          <a:latin typeface="Arial" panose="020B0604020202020204" pitchFamily="34" charset="0"/>
                          <a:cs typeface="Arial" panose="020B0604020202020204" pitchFamily="34" charset="0"/>
                        </a:rPr>
                        <a:t>adsum</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Ich bin </a:t>
                      </a:r>
                      <a:r>
                        <a:rPr lang="de-DE" sz="2400" b="1" i="1" dirty="0">
                          <a:effectLst/>
                          <a:latin typeface="Arial" panose="020B0604020202020204" pitchFamily="34" charset="0"/>
                          <a:cs typeface="Arial" panose="020B0604020202020204" pitchFamily="34" charset="0"/>
                        </a:rPr>
                        <a:t>für das Singen </a:t>
                      </a:r>
                      <a:r>
                        <a:rPr lang="de-DE" sz="2400" dirty="0">
                          <a:effectLst/>
                          <a:latin typeface="Arial" panose="020B0604020202020204" pitchFamily="34" charset="0"/>
                          <a:cs typeface="Arial" panose="020B0604020202020204" pitchFamily="34" charset="0"/>
                        </a:rPr>
                        <a:t>da.</a:t>
                      </a:r>
                    </a:p>
                    <a:p>
                      <a:pPr>
                        <a:spcAft>
                          <a:spcPts val="0"/>
                        </a:spcAft>
                        <a:tabLst>
                          <a:tab pos="449580" algn="l"/>
                        </a:tabLst>
                      </a:pPr>
                      <a:r>
                        <a:rPr lang="de-DE" sz="2400" dirty="0">
                          <a:effectLst/>
                          <a:latin typeface="Arial" panose="020B0604020202020204" pitchFamily="34" charset="0"/>
                          <a:cs typeface="Arial" panose="020B0604020202020204" pitchFamily="34" charset="0"/>
                        </a:rPr>
                        <a:t>Ich bin </a:t>
                      </a:r>
                      <a:r>
                        <a:rPr lang="de-DE" sz="2400" b="1" i="1" dirty="0">
                          <a:effectLst/>
                          <a:latin typeface="Arial" panose="020B0604020202020204" pitchFamily="34" charset="0"/>
                          <a:cs typeface="Arial" panose="020B0604020202020204" pitchFamily="34" charset="0"/>
                        </a:rPr>
                        <a:t>zum Singen </a:t>
                      </a:r>
                      <a:r>
                        <a:rPr lang="de-DE" sz="2400" dirty="0">
                          <a:effectLst/>
                          <a:latin typeface="Arial" panose="020B0604020202020204" pitchFamily="34" charset="0"/>
                          <a:cs typeface="Arial" panose="020B0604020202020204" pitchFamily="34" charset="0"/>
                        </a:rPr>
                        <a:t>da.</a:t>
                      </a:r>
                    </a:p>
                    <a:p>
                      <a:pPr>
                        <a:spcAft>
                          <a:spcPts val="0"/>
                        </a:spcAft>
                        <a:tabLst>
                          <a:tab pos="449580" algn="l"/>
                        </a:tabLst>
                      </a:pPr>
                      <a:r>
                        <a:rPr lang="de-DE" sz="2400" i="1" dirty="0">
                          <a:effectLst/>
                          <a:latin typeface="Arial" panose="020B0604020202020204" pitchFamily="34" charset="0"/>
                          <a:cs typeface="Arial" panose="020B0604020202020204" pitchFamily="34" charset="0"/>
                        </a:rPr>
                        <a:t>Ich bin da, um zu singen.</a:t>
                      </a:r>
                      <a:endParaRPr lang="de-DE" sz="2400"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73215567"/>
                  </a:ext>
                </a:extLst>
              </a:tr>
              <a:tr h="561451">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Akkusativ</a:t>
                      </a:r>
                    </a:p>
                    <a:p>
                      <a:pPr>
                        <a:spcAft>
                          <a:spcPts val="0"/>
                        </a:spcAft>
                        <a:tabLst>
                          <a:tab pos="449580" algn="l"/>
                        </a:tabLst>
                      </a:pPr>
                      <a:r>
                        <a:rPr lang="de-DE" sz="1800" dirty="0">
                          <a:effectLst/>
                          <a:latin typeface="Arial" panose="020B0604020202020204" pitchFamily="34" charset="0"/>
                          <a:cs typeface="Arial" panose="020B0604020202020204" pitchFamily="34" charset="0"/>
                        </a:rPr>
                        <a:t>(nur mit </a:t>
                      </a:r>
                      <a:r>
                        <a:rPr lang="de-DE" sz="1800" b="1" i="1" dirty="0">
                          <a:effectLst/>
                          <a:latin typeface="Arial" panose="020B0604020202020204" pitchFamily="34" charset="0"/>
                          <a:cs typeface="Arial" panose="020B0604020202020204" pitchFamily="34" charset="0"/>
                        </a:rPr>
                        <a:t>ad</a:t>
                      </a:r>
                      <a:r>
                        <a:rPr lang="de-DE" sz="1800" dirty="0">
                          <a:effectLst/>
                          <a:latin typeface="Arial" panose="020B0604020202020204" pitchFamily="34" charset="0"/>
                          <a:cs typeface="Arial" panose="020B0604020202020204" pitchFamily="34" charset="0"/>
                        </a:rPr>
                        <a:t>!)</a:t>
                      </a:r>
                      <a:endParaRPr lang="de-DE" sz="18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err="1">
                          <a:effectLst/>
                          <a:latin typeface="Arial" panose="020B0604020202020204" pitchFamily="34" charset="0"/>
                          <a:cs typeface="Arial" panose="020B0604020202020204" pitchFamily="34" charset="0"/>
                        </a:rPr>
                        <a:t>Paratus</a:t>
                      </a:r>
                      <a:r>
                        <a:rPr lang="de-DE" sz="2400" dirty="0">
                          <a:effectLst/>
                          <a:latin typeface="Arial" panose="020B0604020202020204" pitchFamily="34" charset="0"/>
                          <a:cs typeface="Arial" panose="020B0604020202020204" pitchFamily="34" charset="0"/>
                        </a:rPr>
                        <a:t> ad </a:t>
                      </a:r>
                      <a:r>
                        <a:rPr lang="de-DE" sz="2400" b="1" i="1" dirty="0" err="1">
                          <a:effectLst/>
                          <a:latin typeface="Arial" panose="020B0604020202020204" pitchFamily="34" charset="0"/>
                          <a:cs typeface="Arial" panose="020B0604020202020204" pitchFamily="34" charset="0"/>
                        </a:rPr>
                        <a:t>pugnandum</a:t>
                      </a:r>
                      <a:r>
                        <a:rPr lang="de-DE" sz="2400" dirty="0">
                          <a:effectLst/>
                          <a:latin typeface="Arial" panose="020B0604020202020204" pitchFamily="34" charset="0"/>
                          <a:cs typeface="Arial" panose="020B0604020202020204" pitchFamily="34" charset="0"/>
                        </a:rPr>
                        <a:t> est.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Er ist </a:t>
                      </a:r>
                      <a:r>
                        <a:rPr lang="de-DE" sz="2400" b="1" i="1" dirty="0">
                          <a:effectLst/>
                          <a:latin typeface="Arial" panose="020B0604020202020204" pitchFamily="34" charset="0"/>
                          <a:cs typeface="Arial" panose="020B0604020202020204" pitchFamily="34" charset="0"/>
                        </a:rPr>
                        <a:t>zum Kämpfen </a:t>
                      </a:r>
                      <a:r>
                        <a:rPr lang="de-DE" sz="2400" dirty="0">
                          <a:effectLst/>
                          <a:latin typeface="Arial" panose="020B0604020202020204" pitchFamily="34" charset="0"/>
                          <a:cs typeface="Arial" panose="020B0604020202020204" pitchFamily="34" charset="0"/>
                        </a:rPr>
                        <a:t>bereit.</a:t>
                      </a:r>
                    </a:p>
                    <a:p>
                      <a:pPr>
                        <a:spcAft>
                          <a:spcPts val="0"/>
                        </a:spcAft>
                        <a:tabLst>
                          <a:tab pos="449580" algn="l"/>
                        </a:tabLst>
                      </a:pPr>
                      <a:r>
                        <a:rPr lang="de-DE" sz="2400" i="1" dirty="0">
                          <a:effectLst/>
                          <a:latin typeface="Arial" panose="020B0604020202020204" pitchFamily="34" charset="0"/>
                          <a:cs typeface="Arial" panose="020B0604020202020204" pitchFamily="34" charset="0"/>
                        </a:rPr>
                        <a:t>Er ist bereit zu kämpfen.</a:t>
                      </a:r>
                      <a:endParaRPr lang="de-DE" sz="2400" i="1"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528340416"/>
                  </a:ext>
                </a:extLst>
              </a:tr>
              <a:tr h="280726">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Ablativ </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err="1">
                          <a:effectLst/>
                          <a:latin typeface="Arial" panose="020B0604020202020204" pitchFamily="34" charset="0"/>
                          <a:cs typeface="Arial" panose="020B0604020202020204" pitchFamily="34" charset="0"/>
                        </a:rPr>
                        <a:t>Discipuli</a:t>
                      </a:r>
                      <a:r>
                        <a:rPr lang="de-DE" sz="2400" dirty="0">
                          <a:effectLst/>
                          <a:latin typeface="Arial" panose="020B0604020202020204" pitchFamily="34" charset="0"/>
                          <a:cs typeface="Arial" panose="020B0604020202020204" pitchFamily="34" charset="0"/>
                        </a:rPr>
                        <a:t> </a:t>
                      </a:r>
                      <a:r>
                        <a:rPr lang="de-DE" sz="2400" b="1" i="1" dirty="0" err="1">
                          <a:effectLst/>
                          <a:latin typeface="Arial" panose="020B0604020202020204" pitchFamily="34" charset="0"/>
                          <a:cs typeface="Arial" panose="020B0604020202020204" pitchFamily="34" charset="0"/>
                        </a:rPr>
                        <a:t>audiendo</a:t>
                      </a:r>
                      <a:r>
                        <a:rPr lang="de-DE" sz="2400" dirty="0">
                          <a:effectLst/>
                          <a:latin typeface="Arial" panose="020B0604020202020204" pitchFamily="34" charset="0"/>
                          <a:cs typeface="Arial" panose="020B0604020202020204" pitchFamily="34" charset="0"/>
                        </a:rPr>
                        <a:t> </a:t>
                      </a:r>
                      <a:r>
                        <a:rPr lang="de-DE" sz="2400" dirty="0" err="1">
                          <a:effectLst/>
                          <a:latin typeface="Arial" panose="020B0604020202020204" pitchFamily="34" charset="0"/>
                          <a:cs typeface="Arial" panose="020B0604020202020204" pitchFamily="34" charset="0"/>
                        </a:rPr>
                        <a:t>discunt</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tc>
                  <a:txBody>
                    <a:bodyPr/>
                    <a:lstStyle/>
                    <a:p>
                      <a:pPr>
                        <a:spcAft>
                          <a:spcPts val="0"/>
                        </a:spcAft>
                        <a:tabLst>
                          <a:tab pos="449580" algn="l"/>
                        </a:tabLst>
                      </a:pPr>
                      <a:r>
                        <a:rPr lang="de-DE" sz="2400" dirty="0">
                          <a:effectLst/>
                          <a:latin typeface="Arial" panose="020B0604020202020204" pitchFamily="34" charset="0"/>
                          <a:cs typeface="Arial" panose="020B0604020202020204" pitchFamily="34" charset="0"/>
                        </a:rPr>
                        <a:t>Die Schüler lernen </a:t>
                      </a:r>
                      <a:r>
                        <a:rPr lang="de-DE" sz="2400" b="1" i="1" dirty="0">
                          <a:effectLst/>
                          <a:latin typeface="Arial" panose="020B0604020202020204" pitchFamily="34" charset="0"/>
                          <a:cs typeface="Arial" panose="020B0604020202020204" pitchFamily="34" charset="0"/>
                        </a:rPr>
                        <a:t>durch Zuhören</a:t>
                      </a:r>
                      <a:r>
                        <a:rPr lang="de-DE" sz="2400" dirty="0">
                          <a:effectLst/>
                          <a:latin typeface="Arial" panose="020B0604020202020204" pitchFamily="34" charset="0"/>
                          <a:cs typeface="Arial" panose="020B0604020202020204" pitchFamily="34" charset="0"/>
                        </a:rPr>
                        <a:t>.</a:t>
                      </a:r>
                      <a:endParaRPr lang="de-DE" sz="2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tc>
                <a:extLst>
                  <a:ext uri="{0D108BD9-81ED-4DB2-BD59-A6C34878D82A}">
                    <a16:rowId xmlns:a16="http://schemas.microsoft.com/office/drawing/2014/main" val="1502895422"/>
                  </a:ext>
                </a:extLst>
              </a:tr>
            </a:tbl>
          </a:graphicData>
        </a:graphic>
      </p:graphicFrame>
      <p:sp>
        <p:nvSpPr>
          <p:cNvPr id="3" name="Rechteck 2">
            <a:extLst>
              <a:ext uri="{FF2B5EF4-FFF2-40B4-BE49-F238E27FC236}">
                <a16:creationId xmlns:a16="http://schemas.microsoft.com/office/drawing/2014/main" id="{6AB5D175-9AA1-409D-B358-BFED2362B614}"/>
              </a:ext>
            </a:extLst>
          </p:cNvPr>
          <p:cNvSpPr/>
          <p:nvPr/>
        </p:nvSpPr>
        <p:spPr>
          <a:xfrm>
            <a:off x="279155" y="3897812"/>
            <a:ext cx="3788753" cy="2554545"/>
          </a:xfrm>
          <a:prstGeom prst="rect">
            <a:avLst/>
          </a:prstGeom>
        </p:spPr>
        <p:txBody>
          <a:bodyPr wrap="square">
            <a:spAutoFit/>
          </a:bodyPr>
          <a:lstStyle/>
          <a:p>
            <a:pPr algn="just">
              <a:spcAft>
                <a:spcPts val="0"/>
              </a:spcAft>
              <a:tabLst>
                <a:tab pos="449580" algn="l"/>
              </a:tabLst>
            </a:pPr>
            <a:r>
              <a:rPr lang="de-DE" sz="2000" dirty="0">
                <a:latin typeface="Arial" panose="020B0604020202020204" pitchFamily="34" charset="0"/>
                <a:ea typeface="Times New Roman" panose="02020603050405020304" pitchFamily="18" charset="0"/>
                <a:cs typeface="Times New Roman" panose="02020603050405020304" pitchFamily="18" charset="0"/>
              </a:rPr>
              <a:t>Wie bei den kursiven Sätzen zu erkennen ist, kann man außer im Ablativ jedes Gerundium in einen erweiterten Infinitiv mit „zu“ umwandeln („zu lesen“, „um zu singen“, „zu kämpfen“). Insofern sollte die Übersetzung auch nicht zu schwer fallen.</a:t>
            </a:r>
          </a:p>
        </p:txBody>
      </p:sp>
      <p:sp>
        <p:nvSpPr>
          <p:cNvPr id="4" name="Rechteck 3">
            <a:extLst>
              <a:ext uri="{FF2B5EF4-FFF2-40B4-BE49-F238E27FC236}">
                <a16:creationId xmlns:a16="http://schemas.microsoft.com/office/drawing/2014/main" id="{7A01EF68-E18E-4443-97CD-F237FBD3B23A}"/>
              </a:ext>
            </a:extLst>
          </p:cNvPr>
          <p:cNvSpPr/>
          <p:nvPr/>
        </p:nvSpPr>
        <p:spPr>
          <a:xfrm>
            <a:off x="5158156" y="3897812"/>
            <a:ext cx="5931876" cy="646331"/>
          </a:xfrm>
          <a:prstGeom prst="rect">
            <a:avLst/>
          </a:prstGeom>
        </p:spPr>
        <p:txBody>
          <a:bodyPr wrap="square">
            <a:spAutoFit/>
          </a:bodyPr>
          <a:lstStyle/>
          <a:p>
            <a:pPr algn="just">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Zum Merken der Übersetzungsmöglichkeiten gibt es einen (saudummen) Spruch:</a:t>
            </a:r>
          </a:p>
        </p:txBody>
      </p:sp>
      <p:sp>
        <p:nvSpPr>
          <p:cNvPr id="5" name="Rechteck 4">
            <a:extLst>
              <a:ext uri="{FF2B5EF4-FFF2-40B4-BE49-F238E27FC236}">
                <a16:creationId xmlns:a16="http://schemas.microsoft.com/office/drawing/2014/main" id="{1B9CEA84-6E8B-48A4-AC9D-B856B32F558B}"/>
              </a:ext>
            </a:extLst>
          </p:cNvPr>
          <p:cNvSpPr/>
          <p:nvPr/>
        </p:nvSpPr>
        <p:spPr>
          <a:xfrm>
            <a:off x="5158156" y="4875149"/>
            <a:ext cx="6096000" cy="923330"/>
          </a:xfrm>
          <a:prstGeom prst="rect">
            <a:avLst/>
          </a:prstGeom>
        </p:spPr>
        <p:txBody>
          <a:bodyPr>
            <a:spAutoFit/>
          </a:bodyPr>
          <a:lstStyle/>
          <a:p>
            <a:pPr algn="just">
              <a:spcAft>
                <a:spcPts val="0"/>
              </a:spcAft>
              <a:tabLst>
                <a:tab pos="449580" algn="l"/>
              </a:tabLst>
            </a:pPr>
            <a:r>
              <a:rPr lang="de-DE" dirty="0">
                <a:latin typeface="Courier New" panose="02070309020205020404" pitchFamily="49" charset="0"/>
                <a:ea typeface="Times New Roman" panose="02020603050405020304" pitchFamily="18" charset="0"/>
                <a:cs typeface="Times New Roman" panose="02020603050405020304" pitchFamily="18" charset="0"/>
              </a:rPr>
              <a:t>	Es klappt am </a:t>
            </a:r>
            <a:r>
              <a:rPr lang="de-DE" dirty="0" err="1">
                <a:latin typeface="Courier New" panose="02070309020205020404" pitchFamily="49" charset="0"/>
                <a:ea typeface="Times New Roman" panose="02020603050405020304" pitchFamily="18" charset="0"/>
                <a:cs typeface="Times New Roman" panose="02020603050405020304" pitchFamily="18" charset="0"/>
              </a:rPr>
              <a:t>eND</a:t>
            </a:r>
            <a:r>
              <a:rPr lang="de-DE" dirty="0">
                <a:latin typeface="Courier New" panose="02070309020205020404" pitchFamily="49" charset="0"/>
                <a:ea typeface="Times New Roman" panose="02020603050405020304" pitchFamily="18" charset="0"/>
                <a:cs typeface="Times New Roman" panose="02020603050405020304" pitchFamily="18" charset="0"/>
              </a:rPr>
              <a:t> fast immer ZU;</a:t>
            </a: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449580" algn="l"/>
              </a:tabLst>
            </a:pPr>
            <a:r>
              <a:rPr lang="de-DE" dirty="0">
                <a:latin typeface="Courier New" panose="02070309020205020404" pitchFamily="49" charset="0"/>
                <a:ea typeface="Times New Roman" panose="02020603050405020304" pitchFamily="18" charset="0"/>
                <a:cs typeface="Times New Roman" panose="02020603050405020304" pitchFamily="18" charset="0"/>
              </a:rPr>
              <a:t>	beim Ablativ kommt man mit DURCH </a:t>
            </a:r>
            <a:r>
              <a:rPr lang="de-DE" dirty="0" err="1">
                <a:latin typeface="Courier New" panose="02070309020205020404" pitchFamily="49" charset="0"/>
                <a:ea typeface="Times New Roman" panose="02020603050405020304" pitchFamily="18" charset="0"/>
                <a:cs typeface="Times New Roman" panose="02020603050405020304" pitchFamily="18" charset="0"/>
              </a:rPr>
              <a:t>durch</a:t>
            </a:r>
            <a:r>
              <a:rPr lang="de-DE" dirty="0">
                <a:latin typeface="Courier New" panose="02070309020205020404" pitchFamily="49" charset="0"/>
                <a:ea typeface="Times New Roman" panose="02020603050405020304" pitchFamily="18" charset="0"/>
                <a:cs typeface="Times New Roman" panose="02020603050405020304" pitchFamily="18" charset="0"/>
              </a:rPr>
              <a:t>;</a:t>
            </a:r>
            <a:endParaRPr lang="de-DE" dirty="0">
              <a:latin typeface="Arial" panose="020B0604020202020204" pitchFamily="34" charset="0"/>
              <a:ea typeface="Times New Roman" panose="02020603050405020304" pitchFamily="18" charset="0"/>
              <a:cs typeface="Times New Roman" panose="02020603050405020304" pitchFamily="18" charset="0"/>
            </a:endParaRPr>
          </a:p>
          <a:p>
            <a:pPr algn="just">
              <a:spcAft>
                <a:spcPts val="0"/>
              </a:spcAft>
              <a:tabLst>
                <a:tab pos="449580" algn="l"/>
              </a:tabLst>
            </a:pPr>
            <a:r>
              <a:rPr lang="de-DE" dirty="0">
                <a:latin typeface="Courier New" panose="02070309020205020404" pitchFamily="49" charset="0"/>
                <a:ea typeface="Times New Roman" panose="02020603050405020304" pitchFamily="18" charset="0"/>
                <a:cs typeface="Times New Roman" panose="02020603050405020304" pitchFamily="18" charset="0"/>
              </a:rPr>
              <a:t>	steht IN dabei, nimm BEI.</a:t>
            </a:r>
            <a:r>
              <a:rPr lang="de-DE" dirty="0">
                <a:latin typeface="Arial" panose="020B0604020202020204" pitchFamily="34" charset="0"/>
                <a:ea typeface="Times New Roman" panose="02020603050405020304" pitchFamily="18" charset="0"/>
                <a:cs typeface="Times New Roman" panose="02020603050405020304" pitchFamily="18" charset="0"/>
              </a:rPr>
              <a:t> </a:t>
            </a:r>
          </a:p>
        </p:txBody>
      </p:sp>
      <p:sp>
        <p:nvSpPr>
          <p:cNvPr id="6" name="Rechteck 5">
            <a:extLst>
              <a:ext uri="{FF2B5EF4-FFF2-40B4-BE49-F238E27FC236}">
                <a16:creationId xmlns:a16="http://schemas.microsoft.com/office/drawing/2014/main" id="{D1F9CDD6-2193-4CAF-A8F4-59CFB9734E77}"/>
              </a:ext>
            </a:extLst>
          </p:cNvPr>
          <p:cNvSpPr/>
          <p:nvPr/>
        </p:nvSpPr>
        <p:spPr>
          <a:xfrm>
            <a:off x="5158156" y="5936703"/>
            <a:ext cx="5931876" cy="646331"/>
          </a:xfrm>
          <a:prstGeom prst="rect">
            <a:avLst/>
          </a:prstGeom>
        </p:spPr>
        <p:txBody>
          <a:bodyPr wrap="square">
            <a:spAutoFit/>
          </a:bodyPr>
          <a:lstStyle/>
          <a:p>
            <a:pPr algn="just">
              <a:spcAft>
                <a:spcPts val="0"/>
              </a:spcAft>
              <a:tabLst>
                <a:tab pos="449580" algn="l"/>
              </a:tabLst>
            </a:pPr>
            <a:r>
              <a:rPr lang="de-DE" dirty="0">
                <a:latin typeface="Arial" panose="020B0604020202020204" pitchFamily="34" charset="0"/>
                <a:ea typeface="Times New Roman" panose="02020603050405020304" pitchFamily="18" charset="0"/>
                <a:cs typeface="Times New Roman" panose="02020603050405020304" pitchFamily="18" charset="0"/>
              </a:rPr>
              <a:t>Auf dem Zettel sind jetzt noch Übungssätze, die bis morgen bitte zu erledigen sind!</a:t>
            </a:r>
          </a:p>
        </p:txBody>
      </p:sp>
      <p:sp>
        <p:nvSpPr>
          <p:cNvPr id="8" name="Doppelte Welle 7">
            <a:extLst>
              <a:ext uri="{FF2B5EF4-FFF2-40B4-BE49-F238E27FC236}">
                <a16:creationId xmlns:a16="http://schemas.microsoft.com/office/drawing/2014/main" id="{EEDFAAF4-3D1A-41AA-A158-D09C5E1E9773}"/>
              </a:ext>
            </a:extLst>
          </p:cNvPr>
          <p:cNvSpPr/>
          <p:nvPr/>
        </p:nvSpPr>
        <p:spPr>
          <a:xfrm>
            <a:off x="11254156" y="6129191"/>
            <a:ext cx="890954" cy="646331"/>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ENDE!</a:t>
            </a:r>
          </a:p>
        </p:txBody>
      </p:sp>
    </p:spTree>
    <p:extLst>
      <p:ext uri="{BB962C8B-B14F-4D97-AF65-F5344CB8AC3E}">
        <p14:creationId xmlns:p14="http://schemas.microsoft.com/office/powerpoint/2010/main" val="126277752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ipe(down)">
                                      <p:cBhvr>
                                        <p:cTn id="26" dur="580">
                                          <p:stCondLst>
                                            <p:cond delay="0"/>
                                          </p:stCondLst>
                                        </p:cTn>
                                        <p:tgtEl>
                                          <p:spTgt spid="5"/>
                                        </p:tgtEl>
                                      </p:cBhvr>
                                    </p:animEffect>
                                    <p:anim calcmode="lin" valueType="num">
                                      <p:cBhvr>
                                        <p:cTn id="27"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2" dur="26">
                                          <p:stCondLst>
                                            <p:cond delay="650"/>
                                          </p:stCondLst>
                                        </p:cTn>
                                        <p:tgtEl>
                                          <p:spTgt spid="5"/>
                                        </p:tgtEl>
                                      </p:cBhvr>
                                      <p:to x="100000" y="60000"/>
                                    </p:animScale>
                                    <p:animScale>
                                      <p:cBhvr>
                                        <p:cTn id="33" dur="166" decel="50000">
                                          <p:stCondLst>
                                            <p:cond delay="676"/>
                                          </p:stCondLst>
                                        </p:cTn>
                                        <p:tgtEl>
                                          <p:spTgt spid="5"/>
                                        </p:tgtEl>
                                      </p:cBhvr>
                                      <p:to x="100000" y="100000"/>
                                    </p:animScale>
                                    <p:animScale>
                                      <p:cBhvr>
                                        <p:cTn id="34" dur="26">
                                          <p:stCondLst>
                                            <p:cond delay="1312"/>
                                          </p:stCondLst>
                                        </p:cTn>
                                        <p:tgtEl>
                                          <p:spTgt spid="5"/>
                                        </p:tgtEl>
                                      </p:cBhvr>
                                      <p:to x="100000" y="80000"/>
                                    </p:animScale>
                                    <p:animScale>
                                      <p:cBhvr>
                                        <p:cTn id="35" dur="166" decel="50000">
                                          <p:stCondLst>
                                            <p:cond delay="1338"/>
                                          </p:stCondLst>
                                        </p:cTn>
                                        <p:tgtEl>
                                          <p:spTgt spid="5"/>
                                        </p:tgtEl>
                                      </p:cBhvr>
                                      <p:to x="100000" y="100000"/>
                                    </p:animScale>
                                    <p:animScale>
                                      <p:cBhvr>
                                        <p:cTn id="36" dur="26">
                                          <p:stCondLst>
                                            <p:cond delay="1642"/>
                                          </p:stCondLst>
                                        </p:cTn>
                                        <p:tgtEl>
                                          <p:spTgt spid="5"/>
                                        </p:tgtEl>
                                      </p:cBhvr>
                                      <p:to x="100000" y="90000"/>
                                    </p:animScale>
                                    <p:animScale>
                                      <p:cBhvr>
                                        <p:cTn id="37" dur="166" decel="50000">
                                          <p:stCondLst>
                                            <p:cond delay="1668"/>
                                          </p:stCondLst>
                                        </p:cTn>
                                        <p:tgtEl>
                                          <p:spTgt spid="5"/>
                                        </p:tgtEl>
                                      </p:cBhvr>
                                      <p:to x="100000" y="100000"/>
                                    </p:animScale>
                                    <p:animScale>
                                      <p:cBhvr>
                                        <p:cTn id="38" dur="26">
                                          <p:stCondLst>
                                            <p:cond delay="1808"/>
                                          </p:stCondLst>
                                        </p:cTn>
                                        <p:tgtEl>
                                          <p:spTgt spid="5"/>
                                        </p:tgtEl>
                                      </p:cBhvr>
                                      <p:to x="100000" y="95000"/>
                                    </p:animScale>
                                    <p:animScale>
                                      <p:cBhvr>
                                        <p:cTn id="39" dur="166" decel="50000">
                                          <p:stCondLst>
                                            <p:cond delay="1834"/>
                                          </p:stCondLst>
                                        </p:cTn>
                                        <p:tgtEl>
                                          <p:spTgt spid="5"/>
                                        </p:tgtEl>
                                      </p:cBhvr>
                                      <p:to x="100000" y="100000"/>
                                    </p:animScale>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1000"/>
                                        <p:tgtEl>
                                          <p:spTgt spid="6"/>
                                        </p:tgtEl>
                                      </p:cBhvr>
                                    </p:animEffect>
                                    <p:anim calcmode="lin" valueType="num">
                                      <p:cBhvr>
                                        <p:cTn id="45" dur="1000" fill="hold"/>
                                        <p:tgtEl>
                                          <p:spTgt spid="6"/>
                                        </p:tgtEl>
                                        <p:attrNameLst>
                                          <p:attrName>ppt_x</p:attrName>
                                        </p:attrNameLst>
                                      </p:cBhvr>
                                      <p:tavLst>
                                        <p:tav tm="0">
                                          <p:val>
                                            <p:strVal val="#ppt_x"/>
                                          </p:val>
                                        </p:tav>
                                        <p:tav tm="100000">
                                          <p:val>
                                            <p:strVal val="#ppt_x"/>
                                          </p:val>
                                        </p:tav>
                                      </p:tavLst>
                                    </p:anim>
                                    <p:anim calcmode="lin" valueType="num">
                                      <p:cBhvr>
                                        <p:cTn id="4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8" presetClass="entr" presetSubtype="0" accel="50000" fill="hold" grpId="0" nodeType="clickEffect">
                                  <p:stCondLst>
                                    <p:cond delay="0"/>
                                  </p:stCondLst>
                                  <p:iterate type="lt">
                                    <p:tmPct val="50000"/>
                                  </p:iterate>
                                  <p:childTnLst>
                                    <p:set>
                                      <p:cBhvr>
                                        <p:cTn id="50" dur="1" fill="hold">
                                          <p:stCondLst>
                                            <p:cond delay="0"/>
                                          </p:stCondLst>
                                        </p:cTn>
                                        <p:tgtEl>
                                          <p:spTgt spid="8"/>
                                        </p:tgtEl>
                                        <p:attrNameLst>
                                          <p:attrName>style.visibility</p:attrName>
                                        </p:attrNameLst>
                                      </p:cBhvr>
                                      <p:to>
                                        <p:strVal val="visible"/>
                                      </p:to>
                                    </p:set>
                                    <p:set>
                                      <p:cBhvr>
                                        <p:cTn id="51" dur="455" fill="hold">
                                          <p:stCondLst>
                                            <p:cond delay="0"/>
                                          </p:stCondLst>
                                        </p:cTn>
                                        <p:tgtEl>
                                          <p:spTgt spid="8"/>
                                        </p:tgtEl>
                                        <p:attrNameLst>
                                          <p:attrName>style.rotation</p:attrName>
                                        </p:attrNameLst>
                                      </p:cBhvr>
                                      <p:to>
                                        <p:strVal val="-45.0"/>
                                      </p:to>
                                    </p:set>
                                    <p:anim calcmode="lin" valueType="num">
                                      <p:cBhvr>
                                        <p:cTn id="52" dur="455" fill="hold">
                                          <p:stCondLst>
                                            <p:cond delay="455"/>
                                          </p:stCondLst>
                                        </p:cTn>
                                        <p:tgtEl>
                                          <p:spTgt spid="8"/>
                                        </p:tgtEl>
                                        <p:attrNameLst>
                                          <p:attrName>style.rotation</p:attrName>
                                        </p:attrNameLst>
                                      </p:cBhvr>
                                      <p:tavLst>
                                        <p:tav tm="0">
                                          <p:val>
                                            <p:fltVal val="-45"/>
                                          </p:val>
                                        </p:tav>
                                        <p:tav tm="69900">
                                          <p:val>
                                            <p:fltVal val="45"/>
                                          </p:val>
                                        </p:tav>
                                        <p:tav tm="100000">
                                          <p:val>
                                            <p:fltVal val="0"/>
                                          </p:val>
                                        </p:tav>
                                      </p:tavLst>
                                    </p:anim>
                                    <p:anim calcmode="lin" valueType="num">
                                      <p:cBhvr>
                                        <p:cTn id="53" dur="455" fill="hold">
                                          <p:stCondLst>
                                            <p:cond delay="0"/>
                                          </p:stCondLst>
                                        </p:cTn>
                                        <p:tgtEl>
                                          <p:spTgt spid="8"/>
                                        </p:tgtEl>
                                        <p:attrNameLst>
                                          <p:attrName>ppt_y</p:attrName>
                                        </p:attrNameLst>
                                      </p:cBhvr>
                                      <p:tavLst>
                                        <p:tav tm="0">
                                          <p:val>
                                            <p:strVal val="#ppt_y-1"/>
                                          </p:val>
                                        </p:tav>
                                        <p:tav tm="100000">
                                          <p:val>
                                            <p:strVal val="#ppt_y-(0.354*#ppt_w-0.172*#ppt_h)"/>
                                          </p:val>
                                        </p:tav>
                                      </p:tavLst>
                                    </p:anim>
                                    <p:anim calcmode="lin" valueType="num">
                                      <p:cBhvr>
                                        <p:cTn id="54" dur="156" decel="50000" autoRev="1" fill="hold">
                                          <p:stCondLst>
                                            <p:cond delay="455"/>
                                          </p:stCondLst>
                                        </p:cTn>
                                        <p:tgtEl>
                                          <p:spTgt spid="8"/>
                                        </p:tgtEl>
                                        <p:attrNameLst>
                                          <p:attrName>ppt_y</p:attrName>
                                        </p:attrNameLst>
                                      </p:cBhvr>
                                      <p:tavLst>
                                        <p:tav tm="0">
                                          <p:val>
                                            <p:strVal val="#ppt_y-(0.354*#ppt_w-0.172*#ppt_h)"/>
                                          </p:val>
                                        </p:tav>
                                        <p:tav tm="100000">
                                          <p:val>
                                            <p:strVal val="#ppt_y-(0.354*#ppt_w-0.172*#ppt_h)-#ppt_h/2"/>
                                          </p:val>
                                        </p:tav>
                                      </p:tavLst>
                                    </p:anim>
                                    <p:anim calcmode="lin" valueType="num">
                                      <p:cBhvr>
                                        <p:cTn id="55" dur="136" fill="hold">
                                          <p:stCondLst>
                                            <p:cond delay="864"/>
                                          </p:stCondLst>
                                        </p:cTn>
                                        <p:tgtEl>
                                          <p:spTgt spid="8"/>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2C418C-B722-4B5A-97BF-4D92C4ECC207}"/>
              </a:ext>
            </a:extLst>
          </p:cNvPr>
          <p:cNvSpPr>
            <a:spLocks noGrp="1"/>
          </p:cNvSpPr>
          <p:nvPr>
            <p:ph type="title"/>
          </p:nvPr>
        </p:nvSpPr>
        <p:spPr/>
        <p:txBody>
          <a:bodyPr/>
          <a:lstStyle/>
          <a:p>
            <a:r>
              <a:rPr lang="de-DE" dirty="0">
                <a:latin typeface="Arial" panose="020B0604020202020204" pitchFamily="34" charset="0"/>
                <a:cs typeface="Arial" panose="020B0604020202020204" pitchFamily="34" charset="0"/>
              </a:rPr>
              <a:t>Aufgaben für den 23. März 2020</a:t>
            </a:r>
          </a:p>
        </p:txBody>
      </p:sp>
      <p:sp>
        <p:nvSpPr>
          <p:cNvPr id="3" name="Inhaltsplatzhalter 2">
            <a:extLst>
              <a:ext uri="{FF2B5EF4-FFF2-40B4-BE49-F238E27FC236}">
                <a16:creationId xmlns:a16="http://schemas.microsoft.com/office/drawing/2014/main" id="{4F5DA709-E152-42B4-A62B-B5AA4B5FE813}"/>
              </a:ext>
            </a:extLst>
          </p:cNvPr>
          <p:cNvSpPr>
            <a:spLocks noGrp="1"/>
          </p:cNvSpPr>
          <p:nvPr>
            <p:ph idx="1"/>
          </p:nvPr>
        </p:nvSpPr>
        <p:spPr/>
        <p:txBody>
          <a:bodyPr/>
          <a:lstStyle/>
          <a:p>
            <a:r>
              <a:rPr lang="de-DE" dirty="0">
                <a:latin typeface="Arial" panose="020B0604020202020204" pitchFamily="34" charset="0"/>
                <a:cs typeface="Arial" panose="020B0604020202020204" pitchFamily="34" charset="0"/>
              </a:rPr>
              <a:t>Arbeitsübersicht:</a:t>
            </a:r>
          </a:p>
          <a:p>
            <a:pPr lvl="1"/>
            <a:r>
              <a:rPr lang="de-DE" dirty="0">
                <a:latin typeface="Arial" panose="020B0604020202020204" pitchFamily="34" charset="0"/>
                <a:cs typeface="Arial" panose="020B0604020202020204" pitchFamily="34" charset="0"/>
              </a:rPr>
              <a:t>Vergleichen Eurer Übersetzung der PFA-Sätze</a:t>
            </a:r>
          </a:p>
          <a:p>
            <a:pPr lvl="1"/>
            <a:r>
              <a:rPr lang="de-DE" dirty="0">
                <a:latin typeface="Arial" panose="020B0604020202020204" pitchFamily="34" charset="0"/>
                <a:cs typeface="Arial" panose="020B0604020202020204" pitchFamily="34" charset="0"/>
              </a:rPr>
              <a:t>Vorletzte Grammatik-Einheit: Das Gerundium</a:t>
            </a:r>
          </a:p>
          <a:p>
            <a:pPr lvl="1"/>
            <a:r>
              <a:rPr lang="de-DE" dirty="0">
                <a:latin typeface="Arial" panose="020B0604020202020204" pitchFamily="34" charset="0"/>
                <a:cs typeface="Arial" panose="020B0604020202020204" pitchFamily="34" charset="0"/>
              </a:rPr>
              <a:t>Übungen zum Gerundium</a:t>
            </a:r>
          </a:p>
          <a:p>
            <a:pPr lvl="1"/>
            <a:endParaRPr lang="de-DE" dirty="0">
              <a:latin typeface="Arial" panose="020B0604020202020204" pitchFamily="34" charset="0"/>
              <a:cs typeface="Arial" panose="020B0604020202020204" pitchFamily="34" charset="0"/>
            </a:endParaRPr>
          </a:p>
          <a:p>
            <a:pPr marL="0" indent="0">
              <a:buNone/>
            </a:pPr>
            <a:r>
              <a:rPr lang="de-DE" sz="2400" i="1" dirty="0">
                <a:latin typeface="Arial" panose="020B0604020202020204" pitchFamily="34" charset="0"/>
                <a:cs typeface="Arial" panose="020B0604020202020204" pitchFamily="34" charset="0"/>
              </a:rPr>
              <a:t>Ich wollte erst mit Caesar weitermachen, aber das verschieben wir lieber auf die Zeit, wenn wir uns wieder näherkommen dürfen und ich besser helfen kann. Daher kommen diese Woche noch zwei letzte Grammatikeinheiten. Die könnt Ihr besser alleine hinbekommen.</a:t>
            </a:r>
          </a:p>
          <a:p>
            <a:pPr marL="0" indent="0">
              <a:buNone/>
            </a:pPr>
            <a:r>
              <a:rPr lang="de-DE" sz="2400" i="1" dirty="0">
                <a:latin typeface="Arial" panose="020B0604020202020204" pitchFamily="34" charset="0"/>
                <a:cs typeface="Arial" panose="020B0604020202020204" pitchFamily="34" charset="0"/>
              </a:rPr>
              <a:t>Dann habt Ihr das wenigstens geschafft…</a:t>
            </a: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18116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78877" y="1266092"/>
            <a:ext cx="10515600" cy="5591907"/>
          </a:xfrm>
        </p:spPr>
        <p:txBody>
          <a:bodyPr>
            <a:normAutofit fontScale="62500" lnSpcReduction="20000"/>
          </a:bodyPr>
          <a:lstStyle/>
          <a:p>
            <a:pPr marL="514350" lvl="0" indent="-514350">
              <a:lnSpc>
                <a:spcPct val="120000"/>
              </a:lnSpc>
              <a:spcBef>
                <a:spcPts val="0"/>
              </a:spcBef>
              <a:buAutoNum type="arabicParenBoth"/>
            </a:pPr>
            <a:r>
              <a:rPr lang="de-DE" sz="3300" dirty="0">
                <a:latin typeface="Arial" panose="020B0604020202020204" pitchFamily="34" charset="0"/>
                <a:cs typeface="Arial" panose="020B0604020202020204" pitchFamily="34" charset="0"/>
              </a:rPr>
              <a:t>Quintus </a:t>
            </a:r>
            <a:r>
              <a:rPr lang="de-DE" sz="3300" dirty="0" err="1">
                <a:latin typeface="Arial" panose="020B0604020202020204" pitchFamily="34" charset="0"/>
                <a:cs typeface="Arial" panose="020B0604020202020204" pitchFamily="34" charset="0"/>
              </a:rPr>
              <a:t>Flaviam</a:t>
            </a:r>
            <a:r>
              <a:rPr lang="de-DE" sz="3300" dirty="0">
                <a:latin typeface="Arial" panose="020B0604020202020204" pitchFamily="34" charset="0"/>
                <a:cs typeface="Arial" panose="020B0604020202020204" pitchFamily="34" charset="0"/>
              </a:rPr>
              <a:t> </a:t>
            </a:r>
            <a:r>
              <a:rPr lang="de-DE" sz="3300" dirty="0" err="1">
                <a:latin typeface="Arial" panose="020B0604020202020204" pitchFamily="34" charset="0"/>
                <a:cs typeface="Arial" panose="020B0604020202020204" pitchFamily="34" charset="0"/>
              </a:rPr>
              <a:t>liberaturus</a:t>
            </a:r>
            <a:r>
              <a:rPr lang="de-DE" sz="3300" dirty="0">
                <a:latin typeface="Arial" panose="020B0604020202020204" pitchFamily="34" charset="0"/>
                <a:cs typeface="Arial" panose="020B0604020202020204" pitchFamily="34" charset="0"/>
              </a:rPr>
              <a:t> in </a:t>
            </a:r>
            <a:r>
              <a:rPr lang="de-DE" sz="3300" dirty="0" err="1">
                <a:latin typeface="Arial" panose="020B0604020202020204" pitchFamily="34" charset="0"/>
                <a:cs typeface="Arial" panose="020B0604020202020204" pitchFamily="34" charset="0"/>
              </a:rPr>
              <a:t>Galliam</a:t>
            </a:r>
            <a:r>
              <a:rPr lang="de-DE" sz="3300" dirty="0">
                <a:latin typeface="Arial" panose="020B0604020202020204" pitchFamily="34" charset="0"/>
                <a:cs typeface="Arial" panose="020B0604020202020204" pitchFamily="34" charset="0"/>
              </a:rPr>
              <a:t> </a:t>
            </a:r>
            <a:r>
              <a:rPr lang="de-DE" sz="3300" dirty="0" err="1">
                <a:latin typeface="Arial" panose="020B0604020202020204" pitchFamily="34" charset="0"/>
                <a:cs typeface="Arial" panose="020B0604020202020204" pitchFamily="34" charset="0"/>
              </a:rPr>
              <a:t>properat</a:t>
            </a:r>
            <a:r>
              <a:rPr lang="de-DE" sz="3300" dirty="0">
                <a:latin typeface="Arial" panose="020B0604020202020204" pitchFamily="34" charset="0"/>
                <a:cs typeface="Arial" panose="020B0604020202020204" pitchFamily="34" charset="0"/>
              </a:rPr>
              <a:t>. </a:t>
            </a:r>
          </a:p>
          <a:p>
            <a:pPr marL="514350" lvl="0" indent="-514350">
              <a:lnSpc>
                <a:spcPct val="120000"/>
              </a:lnSpc>
              <a:spcBef>
                <a:spcPts val="0"/>
              </a:spcBef>
              <a:buAutoNum type="arabicParenBoth"/>
            </a:pPr>
            <a:endParaRPr lang="de-DE" sz="3300" dirty="0">
              <a:latin typeface="Arial" panose="020B0604020202020204" pitchFamily="34" charset="0"/>
              <a:cs typeface="Arial" panose="020B0604020202020204" pitchFamily="34" charset="0"/>
            </a:endParaRPr>
          </a:p>
          <a:p>
            <a:pPr marL="0" lvl="0" indent="0">
              <a:lnSpc>
                <a:spcPct val="120000"/>
              </a:lnSpc>
              <a:spcBef>
                <a:spcPts val="0"/>
              </a:spcBef>
              <a:buNone/>
            </a:pPr>
            <a:r>
              <a:rPr lang="de-DE" sz="3300" dirty="0">
                <a:latin typeface="Arial" panose="020B0604020202020204" pitchFamily="34" charset="0"/>
                <a:cs typeface="Arial" panose="020B0604020202020204" pitchFamily="34" charset="0"/>
              </a:rPr>
              <a:t>	Hier liegt ein PC (</a:t>
            </a:r>
            <a:r>
              <a:rPr lang="de-DE" sz="3300" dirty="0" err="1">
                <a:latin typeface="Arial" panose="020B0604020202020204" pitchFamily="34" charset="0"/>
                <a:cs typeface="Arial" panose="020B0604020202020204" pitchFamily="34" charset="0"/>
              </a:rPr>
              <a:t>Participium</a:t>
            </a:r>
            <a:r>
              <a:rPr lang="de-DE" sz="3300" dirty="0">
                <a:latin typeface="Arial" panose="020B0604020202020204" pitchFamily="34" charset="0"/>
                <a:cs typeface="Arial" panose="020B0604020202020204" pitchFamily="34" charset="0"/>
              </a:rPr>
              <a:t> </a:t>
            </a:r>
            <a:r>
              <a:rPr lang="de-DE" sz="3300" dirty="0" err="1">
                <a:latin typeface="Arial" panose="020B0604020202020204" pitchFamily="34" charset="0"/>
                <a:cs typeface="Arial" panose="020B0604020202020204" pitchFamily="34" charset="0"/>
              </a:rPr>
              <a:t>Coniunctum</a:t>
            </a:r>
            <a:r>
              <a:rPr lang="de-DE" sz="3300" dirty="0">
                <a:latin typeface="Arial" panose="020B0604020202020204" pitchFamily="34" charset="0"/>
                <a:cs typeface="Arial" panose="020B0604020202020204" pitchFamily="34" charset="0"/>
              </a:rPr>
              <a:t>) vor, das man wieder auf fünf Arten 	übersetzen kann:</a:t>
            </a:r>
          </a:p>
          <a:p>
            <a:pPr marL="0" indent="0">
              <a:lnSpc>
                <a:spcPct val="120000"/>
              </a:lnSpc>
              <a:spcBef>
                <a:spcPts val="0"/>
              </a:spcBef>
              <a:buNone/>
            </a:pPr>
            <a:endParaRPr lang="de-DE" sz="3300" dirty="0">
              <a:latin typeface="Arial" panose="020B0604020202020204" pitchFamily="34" charset="0"/>
              <a:cs typeface="Arial" panose="020B0604020202020204" pitchFamily="34" charset="0"/>
            </a:endParaRPr>
          </a:p>
          <a:p>
            <a:pPr marL="0" indent="0">
              <a:lnSpc>
                <a:spcPct val="120000"/>
              </a:lnSpc>
              <a:spcBef>
                <a:spcPts val="0"/>
              </a:spcBef>
              <a:buNone/>
            </a:pPr>
            <a:r>
              <a:rPr lang="de-DE" sz="3300" dirty="0">
                <a:solidFill>
                  <a:srgbClr val="FF0000"/>
                </a:solidFill>
                <a:latin typeface="Arial" panose="020B0604020202020204" pitchFamily="34" charset="0"/>
                <a:cs typeface="Arial" panose="020B0604020202020204" pitchFamily="34" charset="0"/>
              </a:rPr>
              <a:t>wörtlich: Der Flavia befreien wollende Quintus eilt nach Gallien.</a:t>
            </a:r>
          </a:p>
          <a:p>
            <a:pPr marL="0" indent="0">
              <a:lnSpc>
                <a:spcPct val="120000"/>
              </a:lnSpc>
              <a:spcBef>
                <a:spcPts val="0"/>
              </a:spcBef>
              <a:buNone/>
            </a:pPr>
            <a:r>
              <a:rPr lang="de-DE" sz="3300" dirty="0">
                <a:solidFill>
                  <a:srgbClr val="FF0000"/>
                </a:solidFill>
                <a:latin typeface="Arial" panose="020B0604020202020204" pitchFamily="34" charset="0"/>
                <a:cs typeface="Arial" panose="020B0604020202020204" pitchFamily="34" charset="0"/>
              </a:rPr>
              <a:t>		(Der die Absicht, Flavia zu befreien, habende Quintus eilt nach Gallien.)</a:t>
            </a:r>
          </a:p>
          <a:p>
            <a:pPr marL="0" indent="0">
              <a:lnSpc>
                <a:spcPct val="120000"/>
              </a:lnSpc>
              <a:spcBef>
                <a:spcPts val="0"/>
              </a:spcBef>
              <a:buNone/>
            </a:pPr>
            <a:endParaRPr lang="de-DE" sz="3300" dirty="0">
              <a:solidFill>
                <a:srgbClr val="FF0000"/>
              </a:solidFill>
              <a:latin typeface="Arial" panose="020B0604020202020204" pitchFamily="34" charset="0"/>
              <a:cs typeface="Arial" panose="020B0604020202020204" pitchFamily="34" charset="0"/>
            </a:endParaRPr>
          </a:p>
          <a:p>
            <a:pPr marL="0" indent="0">
              <a:lnSpc>
                <a:spcPct val="120000"/>
              </a:lnSpc>
              <a:spcBef>
                <a:spcPts val="0"/>
              </a:spcBef>
              <a:buNone/>
            </a:pPr>
            <a:r>
              <a:rPr lang="de-DE" sz="3300" dirty="0">
                <a:solidFill>
                  <a:srgbClr val="FF0000"/>
                </a:solidFill>
                <a:latin typeface="Arial" panose="020B0604020202020204" pitchFamily="34" charset="0"/>
                <a:cs typeface="Arial" panose="020B0604020202020204" pitchFamily="34" charset="0"/>
              </a:rPr>
              <a:t>Rel.-Satz: Quintus, der Flavia befreien will, eilt nach Gallien. 	</a:t>
            </a:r>
          </a:p>
          <a:p>
            <a:pPr marL="0" indent="0">
              <a:lnSpc>
                <a:spcPct val="120000"/>
              </a:lnSpc>
              <a:spcBef>
                <a:spcPts val="0"/>
              </a:spcBef>
              <a:buNone/>
            </a:pPr>
            <a:endParaRPr lang="de-DE" sz="3300" dirty="0">
              <a:solidFill>
                <a:srgbClr val="FF0000"/>
              </a:solidFill>
              <a:latin typeface="Arial" panose="020B0604020202020204" pitchFamily="34" charset="0"/>
              <a:cs typeface="Arial" panose="020B0604020202020204" pitchFamily="34" charset="0"/>
            </a:endParaRPr>
          </a:p>
          <a:p>
            <a:pPr marL="0" indent="0">
              <a:lnSpc>
                <a:spcPct val="120000"/>
              </a:lnSpc>
              <a:spcBef>
                <a:spcPts val="0"/>
              </a:spcBef>
              <a:buNone/>
            </a:pPr>
            <a:r>
              <a:rPr lang="de-DE" sz="3300" dirty="0">
                <a:solidFill>
                  <a:srgbClr val="FF0000"/>
                </a:solidFill>
                <a:latin typeface="Arial" panose="020B0604020202020204" pitchFamily="34" charset="0"/>
                <a:cs typeface="Arial" panose="020B0604020202020204" pitchFamily="34" charset="0"/>
              </a:rPr>
              <a:t>Beiordnung: Quintus will Flavia befreien und deshalb eilt er nach Gallien.</a:t>
            </a:r>
          </a:p>
          <a:p>
            <a:pPr marL="0" indent="0">
              <a:lnSpc>
                <a:spcPct val="120000"/>
              </a:lnSpc>
              <a:spcBef>
                <a:spcPts val="0"/>
              </a:spcBef>
              <a:buNone/>
            </a:pPr>
            <a:endParaRPr lang="de-DE" sz="3300" dirty="0">
              <a:solidFill>
                <a:srgbClr val="FF0000"/>
              </a:solidFill>
              <a:latin typeface="Arial" panose="020B0604020202020204" pitchFamily="34" charset="0"/>
              <a:cs typeface="Arial" panose="020B0604020202020204" pitchFamily="34" charset="0"/>
            </a:endParaRPr>
          </a:p>
          <a:p>
            <a:pPr marL="0" indent="0">
              <a:lnSpc>
                <a:spcPct val="120000"/>
              </a:lnSpc>
              <a:spcBef>
                <a:spcPts val="0"/>
              </a:spcBef>
              <a:buNone/>
            </a:pPr>
            <a:r>
              <a:rPr lang="de-DE" sz="3300" dirty="0">
                <a:solidFill>
                  <a:srgbClr val="FF0000"/>
                </a:solidFill>
                <a:latin typeface="Arial" panose="020B0604020202020204" pitchFamily="34" charset="0"/>
                <a:cs typeface="Arial" panose="020B0604020202020204" pitchFamily="34" charset="0"/>
              </a:rPr>
              <a:t>Konj. Nebensatz: Quintus eilt nach Gallien, weil er Flavia befreien will (die Absicht hat, 	  	    Flavia zu befreien).</a:t>
            </a:r>
          </a:p>
          <a:p>
            <a:pPr marL="0" indent="0">
              <a:lnSpc>
                <a:spcPct val="120000"/>
              </a:lnSpc>
              <a:spcBef>
                <a:spcPts val="0"/>
              </a:spcBef>
              <a:buNone/>
            </a:pPr>
            <a:endParaRPr lang="de-DE" sz="3300" dirty="0">
              <a:solidFill>
                <a:srgbClr val="FF0000"/>
              </a:solidFill>
              <a:latin typeface="Arial" panose="020B0604020202020204" pitchFamily="34" charset="0"/>
              <a:cs typeface="Arial" panose="020B0604020202020204" pitchFamily="34" charset="0"/>
            </a:endParaRPr>
          </a:p>
          <a:p>
            <a:pPr marL="0" indent="0">
              <a:lnSpc>
                <a:spcPct val="120000"/>
              </a:lnSpc>
              <a:spcBef>
                <a:spcPts val="0"/>
              </a:spcBef>
              <a:buNone/>
            </a:pPr>
            <a:r>
              <a:rPr lang="de-DE" sz="3300" dirty="0" err="1">
                <a:solidFill>
                  <a:srgbClr val="FF0000"/>
                </a:solidFill>
                <a:latin typeface="Arial" panose="020B0604020202020204" pitchFamily="34" charset="0"/>
                <a:cs typeface="Arial" panose="020B0604020202020204" pitchFamily="34" charset="0"/>
              </a:rPr>
              <a:t>Subst</a:t>
            </a:r>
            <a:r>
              <a:rPr lang="de-DE" sz="3300" dirty="0">
                <a:solidFill>
                  <a:srgbClr val="FF0000"/>
                </a:solidFill>
                <a:latin typeface="Arial" panose="020B0604020202020204" pitchFamily="34" charset="0"/>
                <a:cs typeface="Arial" panose="020B0604020202020204" pitchFamily="34" charset="0"/>
              </a:rPr>
              <a:t>.-</a:t>
            </a:r>
            <a:r>
              <a:rPr lang="de-DE" sz="3300" dirty="0" err="1">
                <a:solidFill>
                  <a:srgbClr val="FF0000"/>
                </a:solidFill>
                <a:latin typeface="Arial" panose="020B0604020202020204" pitchFamily="34" charset="0"/>
                <a:cs typeface="Arial" panose="020B0604020202020204" pitchFamily="34" charset="0"/>
              </a:rPr>
              <a:t>Präp</a:t>
            </a:r>
            <a:r>
              <a:rPr lang="de-DE" sz="3300" dirty="0">
                <a:solidFill>
                  <a:srgbClr val="FF0000"/>
                </a:solidFill>
                <a:latin typeface="Arial" panose="020B0604020202020204" pitchFamily="34" charset="0"/>
                <a:cs typeface="Arial" panose="020B0604020202020204" pitchFamily="34" charset="0"/>
              </a:rPr>
              <a:t>.: Wegen seines Begehrens, Flavia zu befreien, eilt Quintus nach Gallien.</a:t>
            </a:r>
          </a:p>
          <a:p>
            <a:pPr marL="0" indent="0">
              <a:lnSpc>
                <a:spcPct val="120000"/>
              </a:lnSpc>
              <a:spcBef>
                <a:spcPts val="0"/>
              </a:spcBef>
              <a:buNone/>
            </a:pPr>
            <a:r>
              <a:rPr lang="de-DE" sz="3300" dirty="0">
                <a:solidFill>
                  <a:srgbClr val="FF0000"/>
                </a:solidFill>
                <a:latin typeface="Arial" panose="020B0604020202020204" pitchFamily="34" charset="0"/>
                <a:cs typeface="Arial" panose="020B0604020202020204" pitchFamily="34" charset="0"/>
              </a:rPr>
              <a:t>  Maciej-Variante: Trotz seines Begehrens, Flavia zu befreien, eilt Quintus nach Gallien.</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996409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left)">
                                      <p:cBhvr>
                                        <p:cTn id="11" dur="5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left)">
                                      <p:cBhvr>
                                        <p:cTn id="16" dur="500"/>
                                        <p:tgtEl>
                                          <p:spTgt spid="3">
                                            <p:txEl>
                                              <p:pRg st="4" end="4"/>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left)">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left)">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wipe(left)">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wipe(left)">
                                      <p:cBhvr>
                                        <p:cTn id="35" dur="500"/>
                                        <p:tgtEl>
                                          <p:spTgt spid="3">
                                            <p:txEl>
                                              <p:pRg st="11" end="1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3">
                                            <p:txEl>
                                              <p:pRg st="13" end="13"/>
                                            </p:txEl>
                                          </p:spTgt>
                                        </p:tgtEl>
                                        <p:attrNameLst>
                                          <p:attrName>style.visibility</p:attrName>
                                        </p:attrNameLst>
                                      </p:cBhvr>
                                      <p:to>
                                        <p:strVal val="visible"/>
                                      </p:to>
                                    </p:set>
                                    <p:animEffect transition="in" filter="wipe(left)">
                                      <p:cBhvr>
                                        <p:cTn id="40" dur="500"/>
                                        <p:tgtEl>
                                          <p:spTgt spid="3">
                                            <p:txEl>
                                              <p:pRg st="13" end="1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3">
                                            <p:txEl>
                                              <p:pRg st="14" end="14"/>
                                            </p:txEl>
                                          </p:spTgt>
                                        </p:tgtEl>
                                        <p:attrNameLst>
                                          <p:attrName>style.visibility</p:attrName>
                                        </p:attrNameLst>
                                      </p:cBhvr>
                                      <p:to>
                                        <p:strVal val="visible"/>
                                      </p:to>
                                    </p:set>
                                    <p:animEffect transition="in" filter="wipe(left)">
                                      <p:cBhvr>
                                        <p:cTn id="45"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78877" y="1427039"/>
            <a:ext cx="10515600" cy="5161329"/>
          </a:xfrm>
        </p:spPr>
        <p:txBody>
          <a:bodyPr>
            <a:normAutofit/>
          </a:bodyPr>
          <a:lstStyle/>
          <a:p>
            <a:pPr marL="0" lvl="0" indent="0">
              <a:buNone/>
            </a:pPr>
            <a:r>
              <a:rPr lang="de-DE" sz="3600" dirty="0">
                <a:latin typeface="Arial" panose="020B0604020202020204" pitchFamily="34" charset="0"/>
                <a:cs typeface="Arial" panose="020B0604020202020204" pitchFamily="34" charset="0"/>
              </a:rPr>
              <a:t>(2) Quintus </a:t>
            </a:r>
            <a:r>
              <a:rPr lang="de-DE" sz="3600" dirty="0" err="1">
                <a:latin typeface="Arial" panose="020B0604020202020204" pitchFamily="34" charset="0"/>
                <a:cs typeface="Arial" panose="020B0604020202020204" pitchFamily="34" charset="0"/>
              </a:rPr>
              <a:t>sperat</a:t>
            </a:r>
            <a:r>
              <a:rPr lang="de-DE" sz="3600" dirty="0">
                <a:latin typeface="Arial" panose="020B0604020202020204" pitchFamily="34" charset="0"/>
                <a:cs typeface="Arial" panose="020B0604020202020204" pitchFamily="34" charset="0"/>
              </a:rPr>
              <a:t> se </a:t>
            </a:r>
            <a:r>
              <a:rPr lang="de-DE" sz="3600" dirty="0" err="1">
                <a:latin typeface="Arial" panose="020B0604020202020204" pitchFamily="34" charset="0"/>
                <a:cs typeface="Arial" panose="020B0604020202020204" pitchFamily="34" charset="0"/>
              </a:rPr>
              <a:t>Flaviam</a:t>
            </a:r>
            <a:r>
              <a:rPr lang="de-DE" sz="3600" dirty="0">
                <a:latin typeface="Arial" panose="020B0604020202020204" pitchFamily="34" charset="0"/>
                <a:cs typeface="Arial" panose="020B0604020202020204" pitchFamily="34" charset="0"/>
              </a:rPr>
              <a:t> </a:t>
            </a:r>
            <a:r>
              <a:rPr lang="de-DE" sz="3600" dirty="0" err="1">
                <a:latin typeface="Arial" panose="020B0604020202020204" pitchFamily="34" charset="0"/>
                <a:cs typeface="Arial" panose="020B0604020202020204" pitchFamily="34" charset="0"/>
              </a:rPr>
              <a:t>inventurum</a:t>
            </a:r>
            <a:r>
              <a:rPr lang="de-DE" sz="3600" dirty="0">
                <a:latin typeface="Arial" panose="020B0604020202020204" pitchFamily="34" charset="0"/>
                <a:cs typeface="Arial" panose="020B0604020202020204" pitchFamily="34" charset="0"/>
              </a:rPr>
              <a:t> esse.</a:t>
            </a:r>
          </a:p>
          <a:p>
            <a:pPr marL="0" lvl="0" indent="0">
              <a:buNone/>
            </a:pPr>
            <a:endParaRPr lang="de-DE" sz="3600" dirty="0">
              <a:latin typeface="Arial" panose="020B0604020202020204" pitchFamily="34" charset="0"/>
              <a:cs typeface="Arial" panose="020B0604020202020204" pitchFamily="34" charset="0"/>
            </a:endParaRPr>
          </a:p>
          <a:p>
            <a:pPr marL="0" lvl="0" indent="0">
              <a:buNone/>
            </a:pPr>
            <a:r>
              <a:rPr lang="de-DE" sz="3600" dirty="0" err="1">
                <a:latin typeface="Arial" panose="020B0604020202020204" pitchFamily="34" charset="0"/>
                <a:cs typeface="Arial" panose="020B0604020202020204" pitchFamily="34" charset="0"/>
              </a:rPr>
              <a:t>AcI</a:t>
            </a:r>
            <a:r>
              <a:rPr lang="de-DE" sz="3600" dirty="0">
                <a:latin typeface="Arial" panose="020B0604020202020204" pitchFamily="34" charset="0"/>
                <a:cs typeface="Arial" panose="020B0604020202020204" pitchFamily="34" charset="0"/>
              </a:rPr>
              <a:t> mit Infinitiv Futur:</a:t>
            </a:r>
          </a:p>
          <a:p>
            <a:pPr marL="0" indent="0">
              <a:buNone/>
            </a:pPr>
            <a:r>
              <a:rPr lang="de-DE" sz="3600" dirty="0">
                <a:latin typeface="Arial" panose="020B0604020202020204" pitchFamily="34" charset="0"/>
                <a:cs typeface="Arial" panose="020B0604020202020204" pitchFamily="34" charset="0"/>
              </a:rPr>
              <a:t> 	</a:t>
            </a:r>
            <a:r>
              <a:rPr lang="de-DE" sz="3600" dirty="0">
                <a:solidFill>
                  <a:srgbClr val="FF0000"/>
                </a:solidFill>
                <a:latin typeface="Arial" panose="020B0604020202020204" pitchFamily="34" charset="0"/>
                <a:cs typeface="Arial" panose="020B0604020202020204" pitchFamily="34" charset="0"/>
              </a:rPr>
              <a:t>Quintus hofft, fass er Flavia finden wird.</a:t>
            </a:r>
            <a:endParaRPr lang="de-DE" sz="3600"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108216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78877" y="1427039"/>
            <a:ext cx="10515600" cy="5161329"/>
          </a:xfrm>
        </p:spPr>
        <p:txBody>
          <a:bodyPr>
            <a:normAutofit fontScale="32500" lnSpcReduction="20000"/>
          </a:bodyPr>
          <a:lstStyle/>
          <a:p>
            <a:pPr marL="0" lvl="0" indent="0">
              <a:buNone/>
            </a:pPr>
            <a:r>
              <a:rPr lang="de-DE" sz="7200" dirty="0">
                <a:latin typeface="Arial" panose="020B0604020202020204" pitchFamily="34" charset="0"/>
                <a:cs typeface="Arial" panose="020B0604020202020204" pitchFamily="34" charset="0"/>
              </a:rPr>
              <a:t>(3) Quintus et Flavia in </a:t>
            </a:r>
            <a:r>
              <a:rPr lang="de-DE" sz="7200" dirty="0" err="1">
                <a:latin typeface="Arial" panose="020B0604020202020204" pitchFamily="34" charset="0"/>
                <a:cs typeface="Arial" panose="020B0604020202020204" pitchFamily="34" charset="0"/>
              </a:rPr>
              <a:t>Circum</a:t>
            </a:r>
            <a:r>
              <a:rPr lang="de-DE" sz="7200" dirty="0">
                <a:latin typeface="Arial" panose="020B0604020202020204" pitchFamily="34" charset="0"/>
                <a:cs typeface="Arial" panose="020B0604020202020204" pitchFamily="34" charset="0"/>
              </a:rPr>
              <a:t> Maximum </a:t>
            </a:r>
            <a:r>
              <a:rPr lang="de-DE" sz="7200" dirty="0" err="1">
                <a:latin typeface="Arial" panose="020B0604020202020204" pitchFamily="34" charset="0"/>
                <a:cs typeface="Arial" panose="020B0604020202020204" pitchFamily="34" charset="0"/>
              </a:rPr>
              <a:t>eunt</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spectacula</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visuri</a:t>
            </a:r>
            <a:r>
              <a:rPr lang="de-DE" sz="7200" dirty="0">
                <a:latin typeface="Arial" panose="020B0604020202020204" pitchFamily="34" charset="0"/>
                <a:cs typeface="Arial" panose="020B0604020202020204" pitchFamily="34" charset="0"/>
              </a:rPr>
              <a:t>.</a:t>
            </a:r>
          </a:p>
          <a:p>
            <a:pPr marL="0" lvl="0" indent="0">
              <a:buNone/>
            </a:pPr>
            <a:endParaRPr lang="de-DE" sz="7200" dirty="0">
              <a:latin typeface="Arial" panose="020B0604020202020204" pitchFamily="34" charset="0"/>
              <a:cs typeface="Arial" panose="020B0604020202020204" pitchFamily="34" charset="0"/>
            </a:endParaRPr>
          </a:p>
          <a:p>
            <a:pPr marL="0" lvl="0" indent="0">
              <a:buNone/>
            </a:pPr>
            <a:r>
              <a:rPr lang="de-DE" sz="7200" dirty="0">
                <a:latin typeface="Arial" panose="020B0604020202020204" pitchFamily="34" charset="0"/>
                <a:cs typeface="Arial" panose="020B0604020202020204" pitchFamily="34" charset="0"/>
              </a:rPr>
              <a:t>PC, geht auf fünf Arten wie bei Satz (1):</a:t>
            </a:r>
          </a:p>
          <a:p>
            <a:pPr marL="0" lvl="0" indent="0">
              <a:buNone/>
            </a:pPr>
            <a:endParaRPr lang="de-DE" sz="7200" dirty="0">
              <a:latin typeface="Arial" panose="020B0604020202020204" pitchFamily="34" charset="0"/>
              <a:cs typeface="Arial" panose="020B0604020202020204" pitchFamily="34" charset="0"/>
            </a:endParaRPr>
          </a:p>
          <a:p>
            <a:pPr marL="0" lvl="0" indent="0">
              <a:buNone/>
            </a:pPr>
            <a:r>
              <a:rPr lang="de-DE" sz="7200" dirty="0">
                <a:solidFill>
                  <a:srgbClr val="FF0000"/>
                </a:solidFill>
                <a:latin typeface="Arial" panose="020B0604020202020204" pitchFamily="34" charset="0"/>
                <a:cs typeface="Arial" panose="020B0604020202020204" pitchFamily="34" charset="0"/>
              </a:rPr>
              <a:t>Die das Spektakel anschauen wollenden Quintus und Flavia gehen in den Circus Maximus.</a:t>
            </a:r>
          </a:p>
          <a:p>
            <a:pPr marL="0" lvl="0" indent="0">
              <a:buNone/>
            </a:pPr>
            <a:r>
              <a:rPr lang="de-DE" sz="7200" dirty="0">
                <a:solidFill>
                  <a:srgbClr val="FF0000"/>
                </a:solidFill>
                <a:latin typeface="Arial" panose="020B0604020202020204" pitchFamily="34" charset="0"/>
                <a:cs typeface="Arial" panose="020B0604020202020204" pitchFamily="34" charset="0"/>
              </a:rPr>
              <a:t>Quintus und Flavia, die das Spektakel anschauen wollen, gehen in den Circus Maximus.</a:t>
            </a:r>
          </a:p>
          <a:p>
            <a:pPr marL="0" lvl="0" indent="0">
              <a:buNone/>
            </a:pPr>
            <a:r>
              <a:rPr lang="de-DE" sz="7200" dirty="0">
                <a:solidFill>
                  <a:srgbClr val="FF0000"/>
                </a:solidFill>
                <a:latin typeface="Arial" panose="020B0604020202020204" pitchFamily="34" charset="0"/>
                <a:cs typeface="Arial" panose="020B0604020202020204" pitchFamily="34" charset="0"/>
              </a:rPr>
              <a:t>Quintus und Flavia wollen das Spektakel anschauen, und deshalb gehen sie in den Circus Maximus.</a:t>
            </a:r>
          </a:p>
          <a:p>
            <a:pPr marL="0" lvl="0" indent="0">
              <a:buNone/>
            </a:pPr>
            <a:r>
              <a:rPr lang="de-DE" sz="7200" dirty="0">
                <a:solidFill>
                  <a:srgbClr val="FF0000"/>
                </a:solidFill>
                <a:latin typeface="Arial" panose="020B0604020202020204" pitchFamily="34" charset="0"/>
                <a:cs typeface="Arial" panose="020B0604020202020204" pitchFamily="34" charset="0"/>
              </a:rPr>
              <a:t>Weil Quintus und Flavia das Spektakel anschauen wollen, gehen sie in den Circus Maximus.</a:t>
            </a:r>
          </a:p>
          <a:p>
            <a:pPr marL="0" lvl="0" indent="0">
              <a:buNone/>
            </a:pPr>
            <a:r>
              <a:rPr lang="de-DE" sz="7200" dirty="0">
                <a:solidFill>
                  <a:srgbClr val="FF0000"/>
                </a:solidFill>
                <a:latin typeface="Arial" panose="020B0604020202020204" pitchFamily="34" charset="0"/>
                <a:cs typeface="Arial" panose="020B0604020202020204" pitchFamily="34" charset="0"/>
              </a:rPr>
              <a:t>Aufgrund des </a:t>
            </a:r>
            <a:r>
              <a:rPr lang="de-DE" sz="7200" dirty="0" err="1">
                <a:solidFill>
                  <a:srgbClr val="FF0000"/>
                </a:solidFill>
                <a:latin typeface="Arial" panose="020B0604020202020204" pitchFamily="34" charset="0"/>
                <a:cs typeface="Arial" panose="020B0604020202020204" pitchFamily="34" charset="0"/>
              </a:rPr>
              <a:t>Spektakelsehenwollens</a:t>
            </a:r>
            <a:r>
              <a:rPr lang="de-DE" sz="7200" dirty="0">
                <a:solidFill>
                  <a:srgbClr val="FF0000"/>
                </a:solidFill>
                <a:latin typeface="Arial" panose="020B0604020202020204" pitchFamily="34" charset="0"/>
                <a:cs typeface="Arial" panose="020B0604020202020204" pitchFamily="34" charset="0"/>
              </a:rPr>
              <a:t> (furchtbar!) gehen Quintus und Flavia in den Circus Maximus.</a:t>
            </a:r>
          </a:p>
        </p:txBody>
      </p:sp>
    </p:spTree>
    <p:extLst>
      <p:ext uri="{BB962C8B-B14F-4D97-AF65-F5344CB8AC3E}">
        <p14:creationId xmlns:p14="http://schemas.microsoft.com/office/powerpoint/2010/main" val="11572192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left)">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78877" y="1427039"/>
            <a:ext cx="10515600" cy="5161329"/>
          </a:xfrm>
        </p:spPr>
        <p:txBody>
          <a:bodyPr>
            <a:normAutofit fontScale="25000" lnSpcReduction="20000"/>
          </a:bodyPr>
          <a:lstStyle/>
          <a:p>
            <a:pPr marL="0" lvl="0" indent="0">
              <a:buNone/>
            </a:pPr>
            <a:r>
              <a:rPr lang="de-DE" sz="7200" dirty="0">
                <a:latin typeface="Arial" panose="020B0604020202020204" pitchFamily="34" charset="0"/>
                <a:cs typeface="Arial" panose="020B0604020202020204" pitchFamily="34" charset="0"/>
              </a:rPr>
              <a:t>(4) Quintus </a:t>
            </a:r>
            <a:r>
              <a:rPr lang="de-DE" sz="7200" dirty="0" err="1">
                <a:latin typeface="Arial" panose="020B0604020202020204" pitchFamily="34" charset="0"/>
                <a:cs typeface="Arial" panose="020B0604020202020204" pitchFamily="34" charset="0"/>
              </a:rPr>
              <a:t>invenit</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Flaviam</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dominae</a:t>
            </a:r>
            <a:r>
              <a:rPr lang="de-DE" sz="7200" dirty="0">
                <a:latin typeface="Arial" panose="020B0604020202020204" pitchFamily="34" charset="0"/>
                <a:cs typeface="Arial" panose="020B0604020202020204" pitchFamily="34" charset="0"/>
              </a:rPr>
              <a:t> </a:t>
            </a:r>
            <a:r>
              <a:rPr lang="de-DE" sz="7200" b="1" i="1" dirty="0" err="1">
                <a:latin typeface="Arial" panose="020B0604020202020204" pitchFamily="34" charset="0"/>
                <a:cs typeface="Arial" panose="020B0604020202020204" pitchFamily="34" charset="0"/>
              </a:rPr>
              <a:t>crines</a:t>
            </a:r>
            <a:r>
              <a:rPr lang="de-DE" sz="7200" b="1" i="1" dirty="0">
                <a:latin typeface="Arial" panose="020B0604020202020204" pitchFamily="34" charset="0"/>
                <a:cs typeface="Arial" panose="020B0604020202020204" pitchFamily="34" charset="0"/>
              </a:rPr>
              <a:t> posituram</a:t>
            </a:r>
            <a:r>
              <a:rPr lang="de-DE" sz="7200" b="1" i="1" baseline="-25000" dirty="0">
                <a:latin typeface="Arial" panose="020B0604020202020204" pitchFamily="34" charset="0"/>
                <a:cs typeface="Arial" panose="020B0604020202020204" pitchFamily="34" charset="0"/>
              </a:rPr>
              <a:t>1</a:t>
            </a:r>
            <a:r>
              <a:rPr lang="de-DE" sz="7200" dirty="0">
                <a:latin typeface="Arial" panose="020B0604020202020204" pitchFamily="34" charset="0"/>
                <a:cs typeface="Arial" panose="020B0604020202020204" pitchFamily="34" charset="0"/>
              </a:rPr>
              <a:t>.</a:t>
            </a:r>
          </a:p>
          <a:p>
            <a:pPr marL="0" indent="0">
              <a:buNone/>
            </a:pPr>
            <a:endParaRPr lang="de-DE" sz="7200" dirty="0">
              <a:latin typeface="Arial" panose="020B0604020202020204" pitchFamily="34" charset="0"/>
              <a:cs typeface="Arial" panose="020B0604020202020204" pitchFamily="34" charset="0"/>
            </a:endParaRPr>
          </a:p>
          <a:p>
            <a:pPr marL="0" indent="0">
              <a:buNone/>
            </a:pPr>
            <a:r>
              <a:rPr lang="de-DE" sz="7200" dirty="0">
                <a:latin typeface="Arial" panose="020B0604020202020204" pitchFamily="34" charset="0"/>
                <a:cs typeface="Arial" panose="020B0604020202020204" pitchFamily="34" charset="0"/>
              </a:rPr>
              <a:t>Wieder ein PC:</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Quintus findet die das Haar der Herrin zu frisieren beabsichtigende Flavia.</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Quintus findet Flavia, die das Haar der Herrin zu frisieren beabsichtigt.</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Flavia beabsichtigt, das Haar der Herrin zu frisieren, und dabei findet Quintus sie.</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Als Flavia das Haar der Herrin zu frisieren beabsichtigt, findet Quintus sie.</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Beim </a:t>
            </a:r>
            <a:r>
              <a:rPr lang="de-DE" sz="7200" dirty="0" err="1">
                <a:solidFill>
                  <a:srgbClr val="FF0000"/>
                </a:solidFill>
                <a:latin typeface="Arial" panose="020B0604020202020204" pitchFamily="34" charset="0"/>
                <a:cs typeface="Arial" panose="020B0604020202020204" pitchFamily="34" charset="0"/>
              </a:rPr>
              <a:t>Geradeanfangenwollen</a:t>
            </a:r>
            <a:r>
              <a:rPr lang="de-DE" sz="7200" dirty="0">
                <a:solidFill>
                  <a:srgbClr val="FF0000"/>
                </a:solidFill>
                <a:latin typeface="Arial" panose="020B0604020202020204" pitchFamily="34" charset="0"/>
                <a:cs typeface="Arial" panose="020B0604020202020204" pitchFamily="34" charset="0"/>
              </a:rPr>
              <a:t> mit dem Frisieren der Herren findet Quintus Flavia.</a:t>
            </a:r>
          </a:p>
          <a:p>
            <a:pPr marL="0" indent="0">
              <a:buNone/>
            </a:pPr>
            <a:endParaRPr lang="de-DE" sz="7200" b="1" i="1" dirty="0">
              <a:latin typeface="Arial" panose="020B0604020202020204" pitchFamily="34" charset="0"/>
              <a:cs typeface="Arial" panose="020B0604020202020204" pitchFamily="34" charset="0"/>
            </a:endParaRPr>
          </a:p>
          <a:p>
            <a:pPr marL="0" indent="0">
              <a:buNone/>
            </a:pPr>
            <a:r>
              <a:rPr lang="de-DE" sz="7200" b="1" i="1" baseline="-25000" dirty="0">
                <a:latin typeface="Arial" panose="020B0604020202020204" pitchFamily="34" charset="0"/>
                <a:cs typeface="Arial" panose="020B0604020202020204" pitchFamily="34" charset="0"/>
              </a:rPr>
              <a:t>1 </a:t>
            </a:r>
            <a:r>
              <a:rPr lang="de-DE" sz="7200" b="1" i="1" dirty="0" err="1">
                <a:latin typeface="Arial" panose="020B0604020202020204" pitchFamily="34" charset="0"/>
                <a:cs typeface="Arial" panose="020B0604020202020204" pitchFamily="34" charset="0"/>
              </a:rPr>
              <a:t>crines</a:t>
            </a:r>
            <a:r>
              <a:rPr lang="de-DE" sz="7200" b="1" i="1" dirty="0">
                <a:latin typeface="Arial" panose="020B0604020202020204" pitchFamily="34" charset="0"/>
                <a:cs typeface="Arial" panose="020B0604020202020204" pitchFamily="34" charset="0"/>
              </a:rPr>
              <a:t> </a:t>
            </a:r>
            <a:r>
              <a:rPr lang="de-DE" sz="7200" b="1" i="1" dirty="0" err="1">
                <a:latin typeface="Arial" panose="020B0604020202020204" pitchFamily="34" charset="0"/>
                <a:cs typeface="Arial" panose="020B0604020202020204" pitchFamily="34" charset="0"/>
              </a:rPr>
              <a:t>ponere</a:t>
            </a:r>
            <a:r>
              <a:rPr lang="de-DE" sz="7200" dirty="0">
                <a:latin typeface="Arial" panose="020B0604020202020204" pitchFamily="34" charset="0"/>
                <a:cs typeface="Arial" panose="020B0604020202020204" pitchFamily="34" charset="0"/>
              </a:rPr>
              <a:t> - frisieren</a:t>
            </a:r>
          </a:p>
          <a:p>
            <a:endParaRPr lang="de-DE" dirty="0">
              <a:latin typeface="Arial" panose="020B0604020202020204" pitchFamily="34" charset="0"/>
              <a:cs typeface="Arial" panose="020B0604020202020204" pitchFamily="34" charset="0"/>
            </a:endParaRPr>
          </a:p>
        </p:txBody>
      </p:sp>
      <p:sp>
        <p:nvSpPr>
          <p:cNvPr id="4" name="Explosion: 8 Zacken 3">
            <a:extLst>
              <a:ext uri="{FF2B5EF4-FFF2-40B4-BE49-F238E27FC236}">
                <a16:creationId xmlns:a16="http://schemas.microsoft.com/office/drawing/2014/main" id="{1A6AA0E0-115F-4CFA-AF5F-69D578268508}"/>
              </a:ext>
            </a:extLst>
          </p:cNvPr>
          <p:cNvSpPr/>
          <p:nvPr/>
        </p:nvSpPr>
        <p:spPr>
          <a:xfrm>
            <a:off x="9108831" y="2086707"/>
            <a:ext cx="2965938" cy="383344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latin typeface="Arial" panose="020B0604020202020204" pitchFamily="34" charset="0"/>
                <a:cs typeface="Arial" panose="020B0604020202020204" pitchFamily="34" charset="0"/>
              </a:rPr>
              <a:t>Das sind jetzt alles wörtliche Übersetzungen, die nicht wirklich toll sind!</a:t>
            </a:r>
          </a:p>
        </p:txBody>
      </p:sp>
    </p:spTree>
    <p:extLst>
      <p:ext uri="{BB962C8B-B14F-4D97-AF65-F5344CB8AC3E}">
        <p14:creationId xmlns:p14="http://schemas.microsoft.com/office/powerpoint/2010/main" val="352364632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ipe(left)">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wipe(left)">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 calcmode="lin" valueType="num">
                                      <p:cBhvr>
                                        <p:cTn id="42" dur="500" fill="hold"/>
                                        <p:tgtEl>
                                          <p:spTgt spid="4"/>
                                        </p:tgtEl>
                                        <p:attrNameLst>
                                          <p:attrName>ppt_w</p:attrName>
                                        </p:attrNameLst>
                                      </p:cBhvr>
                                      <p:tavLst>
                                        <p:tav tm="0">
                                          <p:val>
                                            <p:fltVal val="0"/>
                                          </p:val>
                                        </p:tav>
                                        <p:tav tm="100000">
                                          <p:val>
                                            <p:strVal val="#ppt_w"/>
                                          </p:val>
                                        </p:tav>
                                      </p:tavLst>
                                    </p:anim>
                                    <p:anim calcmode="lin" valueType="num">
                                      <p:cBhvr>
                                        <p:cTn id="43" dur="500" fill="hold"/>
                                        <p:tgtEl>
                                          <p:spTgt spid="4"/>
                                        </p:tgtEl>
                                        <p:attrNameLst>
                                          <p:attrName>ppt_h</p:attrName>
                                        </p:attrNameLst>
                                      </p:cBhvr>
                                      <p:tavLst>
                                        <p:tav tm="0">
                                          <p:val>
                                            <p:fltVal val="0"/>
                                          </p:val>
                                        </p:tav>
                                        <p:tav tm="100000">
                                          <p:val>
                                            <p:strVal val="#ppt_h"/>
                                          </p:val>
                                        </p:tav>
                                      </p:tavLst>
                                    </p:anim>
                                    <p:animEffect transition="in" filter="fade">
                                      <p:cBhvr>
                                        <p:cTn id="4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78877" y="1427039"/>
            <a:ext cx="10515600" cy="5161329"/>
          </a:xfrm>
        </p:spPr>
        <p:txBody>
          <a:bodyPr>
            <a:normAutofit/>
          </a:bodyPr>
          <a:lstStyle/>
          <a:p>
            <a:pPr marL="0" lvl="0" indent="0">
              <a:buNone/>
            </a:pPr>
            <a:r>
              <a:rPr lang="de-DE" sz="3200" dirty="0">
                <a:latin typeface="Arial" panose="020B0604020202020204" pitchFamily="34" charset="0"/>
                <a:cs typeface="Arial" panose="020B0604020202020204" pitchFamily="34" charset="0"/>
              </a:rPr>
              <a:t>(5) Quintus </a:t>
            </a:r>
            <a:r>
              <a:rPr lang="de-DE" sz="3200" dirty="0" err="1">
                <a:latin typeface="Arial" panose="020B0604020202020204" pitchFamily="34" charset="0"/>
                <a:cs typeface="Arial" panose="020B0604020202020204" pitchFamily="34" charset="0"/>
              </a:rPr>
              <a:t>litteras</a:t>
            </a:r>
            <a:r>
              <a:rPr lang="de-DE" sz="3200" dirty="0">
                <a:latin typeface="Arial" panose="020B0604020202020204" pitchFamily="34" charset="0"/>
                <a:cs typeface="Arial" panose="020B0604020202020204" pitchFamily="34" charset="0"/>
              </a:rPr>
              <a:t> </a:t>
            </a:r>
            <a:r>
              <a:rPr lang="de-DE" sz="3200" dirty="0" err="1">
                <a:latin typeface="Arial" panose="020B0604020202020204" pitchFamily="34" charset="0"/>
                <a:cs typeface="Arial" panose="020B0604020202020204" pitchFamily="34" charset="0"/>
              </a:rPr>
              <a:t>scripturus</a:t>
            </a:r>
            <a:r>
              <a:rPr lang="de-DE" sz="3200" dirty="0">
                <a:latin typeface="Arial" panose="020B0604020202020204" pitchFamily="34" charset="0"/>
                <a:cs typeface="Arial" panose="020B0604020202020204" pitchFamily="34" charset="0"/>
              </a:rPr>
              <a:t> erat, cum </a:t>
            </a:r>
            <a:r>
              <a:rPr lang="de-DE" sz="3200" dirty="0" err="1">
                <a:latin typeface="Arial" panose="020B0604020202020204" pitchFamily="34" charset="0"/>
                <a:cs typeface="Arial" panose="020B0604020202020204" pitchFamily="34" charset="0"/>
              </a:rPr>
              <a:t>frater</a:t>
            </a:r>
            <a:r>
              <a:rPr lang="de-DE" sz="3200" dirty="0">
                <a:latin typeface="Arial" panose="020B0604020202020204" pitchFamily="34" charset="0"/>
                <a:cs typeface="Arial" panose="020B0604020202020204" pitchFamily="34" charset="0"/>
              </a:rPr>
              <a:t> </a:t>
            </a:r>
            <a:r>
              <a:rPr lang="de-DE" sz="3200" dirty="0" err="1">
                <a:latin typeface="Arial" panose="020B0604020202020204" pitchFamily="34" charset="0"/>
                <a:cs typeface="Arial" panose="020B0604020202020204" pitchFamily="34" charset="0"/>
              </a:rPr>
              <a:t>Flaviae</a:t>
            </a:r>
            <a:r>
              <a:rPr lang="de-DE" sz="3200" dirty="0">
                <a:latin typeface="Arial" panose="020B0604020202020204" pitchFamily="34" charset="0"/>
                <a:cs typeface="Arial" panose="020B0604020202020204" pitchFamily="34" charset="0"/>
              </a:rPr>
              <a:t> </a:t>
            </a:r>
            <a:r>
              <a:rPr lang="de-DE" sz="3200" dirty="0" err="1">
                <a:latin typeface="Arial" panose="020B0604020202020204" pitchFamily="34" charset="0"/>
                <a:cs typeface="Arial" panose="020B0604020202020204" pitchFamily="34" charset="0"/>
              </a:rPr>
              <a:t>venit</a:t>
            </a:r>
            <a:r>
              <a:rPr lang="de-DE" sz="3200" dirty="0">
                <a:latin typeface="Arial" panose="020B0604020202020204" pitchFamily="34" charset="0"/>
                <a:cs typeface="Arial" panose="020B0604020202020204" pitchFamily="34" charset="0"/>
              </a:rPr>
              <a:t>. </a:t>
            </a:r>
          </a:p>
          <a:p>
            <a:pPr marL="0" indent="0">
              <a:buNone/>
            </a:pPr>
            <a:r>
              <a:rPr lang="de-DE" sz="3200" dirty="0">
                <a:latin typeface="Arial" panose="020B0604020202020204" pitchFamily="34" charset="0"/>
                <a:cs typeface="Arial" panose="020B0604020202020204" pitchFamily="34" charset="0"/>
              </a:rPr>
              <a:t> </a:t>
            </a:r>
          </a:p>
          <a:p>
            <a:pPr marL="0" indent="0">
              <a:buNone/>
            </a:pPr>
            <a:r>
              <a:rPr lang="de-DE" sz="3200" dirty="0">
                <a:latin typeface="Arial" panose="020B0604020202020204" pitchFamily="34" charset="0"/>
                <a:cs typeface="Arial" panose="020B0604020202020204" pitchFamily="34" charset="0"/>
              </a:rPr>
              <a:t>Prädikatsnomen:</a:t>
            </a:r>
          </a:p>
          <a:p>
            <a:pPr marL="0" indent="0">
              <a:buNone/>
            </a:pPr>
            <a:r>
              <a:rPr lang="de-DE" sz="3200" dirty="0">
                <a:solidFill>
                  <a:srgbClr val="FF0000"/>
                </a:solidFill>
                <a:latin typeface="Arial" panose="020B0604020202020204" pitchFamily="34" charset="0"/>
                <a:cs typeface="Arial" panose="020B0604020202020204" pitchFamily="34" charset="0"/>
              </a:rPr>
              <a:t>Quintus ist gerade im Begriff, einen Brief zu schreiben (will gerade einen Brief schreiben), als der Bruder von Flavia kommt.</a:t>
            </a:r>
          </a:p>
        </p:txBody>
      </p:sp>
    </p:spTree>
    <p:extLst>
      <p:ext uri="{BB962C8B-B14F-4D97-AF65-F5344CB8AC3E}">
        <p14:creationId xmlns:p14="http://schemas.microsoft.com/office/powerpoint/2010/main" val="9463675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43708" y="1418489"/>
            <a:ext cx="10515600" cy="5345726"/>
          </a:xfrm>
        </p:spPr>
        <p:txBody>
          <a:bodyPr>
            <a:normAutofit fontScale="25000" lnSpcReduction="20000"/>
          </a:bodyPr>
          <a:lstStyle/>
          <a:p>
            <a:pPr marL="0" lvl="0" indent="0">
              <a:buNone/>
            </a:pPr>
            <a:r>
              <a:rPr lang="de-DE" sz="7200" dirty="0">
                <a:latin typeface="Arial" panose="020B0604020202020204" pitchFamily="34" charset="0"/>
                <a:cs typeface="Arial" panose="020B0604020202020204" pitchFamily="34" charset="0"/>
              </a:rPr>
              <a:t>(6) </a:t>
            </a:r>
            <a:r>
              <a:rPr lang="de-DE" sz="7200" dirty="0" err="1">
                <a:latin typeface="Arial" panose="020B0604020202020204" pitchFamily="34" charset="0"/>
                <a:cs typeface="Arial" panose="020B0604020202020204" pitchFamily="34" charset="0"/>
              </a:rPr>
              <a:t>Orgetorix</a:t>
            </a:r>
            <a:r>
              <a:rPr lang="de-DE" sz="7200" dirty="0">
                <a:latin typeface="Arial" panose="020B0604020202020204" pitchFamily="34" charset="0"/>
                <a:cs typeface="Arial" panose="020B0604020202020204" pitchFamily="34" charset="0"/>
              </a:rPr>
              <a:t> ad </a:t>
            </a:r>
            <a:r>
              <a:rPr lang="de-DE" sz="7200" dirty="0" err="1">
                <a:latin typeface="Arial" panose="020B0604020202020204" pitchFamily="34" charset="0"/>
                <a:cs typeface="Arial" panose="020B0604020202020204" pitchFamily="34" charset="0"/>
              </a:rPr>
              <a:t>Casticum</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adit</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persuasurus</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ut</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regnum</a:t>
            </a:r>
            <a:r>
              <a:rPr lang="de-DE" sz="7200" dirty="0">
                <a:latin typeface="Arial" panose="020B0604020202020204" pitchFamily="34" charset="0"/>
                <a:cs typeface="Arial" panose="020B0604020202020204" pitchFamily="34" charset="0"/>
              </a:rPr>
              <a:t> in sua </a:t>
            </a:r>
            <a:r>
              <a:rPr lang="de-DE" sz="7200" dirty="0" err="1">
                <a:latin typeface="Arial" panose="020B0604020202020204" pitchFamily="34" charset="0"/>
                <a:cs typeface="Arial" panose="020B0604020202020204" pitchFamily="34" charset="0"/>
              </a:rPr>
              <a:t>civitate</a:t>
            </a:r>
            <a:r>
              <a:rPr lang="de-DE" sz="7200" dirty="0">
                <a:latin typeface="Arial" panose="020B0604020202020204" pitchFamily="34" charset="0"/>
                <a:cs typeface="Arial" panose="020B0604020202020204" pitchFamily="34" charset="0"/>
              </a:rPr>
              <a:t> </a:t>
            </a:r>
            <a:r>
              <a:rPr lang="de-DE" sz="7200" dirty="0" err="1">
                <a:latin typeface="Arial" panose="020B0604020202020204" pitchFamily="34" charset="0"/>
                <a:cs typeface="Arial" panose="020B0604020202020204" pitchFamily="34" charset="0"/>
              </a:rPr>
              <a:t>occuparet</a:t>
            </a:r>
            <a:r>
              <a:rPr lang="de-DE" sz="7200" dirty="0">
                <a:latin typeface="Arial" panose="020B0604020202020204" pitchFamily="34" charset="0"/>
                <a:cs typeface="Arial" panose="020B0604020202020204" pitchFamily="34" charset="0"/>
              </a:rPr>
              <a:t>.</a:t>
            </a:r>
          </a:p>
          <a:p>
            <a:pPr marL="0" indent="0">
              <a:buNone/>
            </a:pPr>
            <a:endParaRPr lang="de-DE" sz="7200" dirty="0">
              <a:latin typeface="Arial" panose="020B0604020202020204" pitchFamily="34" charset="0"/>
              <a:cs typeface="Arial" panose="020B0604020202020204" pitchFamily="34" charset="0"/>
            </a:endParaRPr>
          </a:p>
          <a:p>
            <a:pPr marL="0" indent="0">
              <a:buNone/>
            </a:pPr>
            <a:r>
              <a:rPr lang="de-DE" sz="7200" dirty="0">
                <a:latin typeface="Arial" panose="020B0604020202020204" pitchFamily="34" charset="0"/>
                <a:cs typeface="Arial" panose="020B0604020202020204" pitchFamily="34" charset="0"/>
              </a:rPr>
              <a:t>PC (und ganz ehrlich: Das wörtliche ist einfach nur schauerlich!):</a:t>
            </a:r>
          </a:p>
          <a:p>
            <a:pPr marL="0" indent="0">
              <a:buNone/>
            </a:pPr>
            <a:endParaRPr lang="de-DE" sz="7200" dirty="0">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Der </a:t>
            </a:r>
            <a:r>
              <a:rPr lang="de-DE" sz="7200" dirty="0" err="1">
                <a:solidFill>
                  <a:srgbClr val="FF0000"/>
                </a:solidFill>
                <a:latin typeface="Arial" panose="020B0604020202020204" pitchFamily="34" charset="0"/>
                <a:cs typeface="Arial" panose="020B0604020202020204" pitchFamily="34" charset="0"/>
              </a:rPr>
              <a:t>Casticus</a:t>
            </a:r>
            <a:r>
              <a:rPr lang="de-DE" sz="7200" dirty="0">
                <a:solidFill>
                  <a:srgbClr val="FF0000"/>
                </a:solidFill>
                <a:latin typeface="Arial" panose="020B0604020202020204" pitchFamily="34" charset="0"/>
                <a:cs typeface="Arial" panose="020B0604020202020204" pitchFamily="34" charset="0"/>
              </a:rPr>
              <a:t> dazu überreden wollende, dass er die Herrschaft in seinem Stamm übernimmt, </a:t>
            </a:r>
            <a:r>
              <a:rPr lang="de-DE" sz="7200" dirty="0" err="1">
                <a:solidFill>
                  <a:srgbClr val="FF0000"/>
                </a:solidFill>
                <a:latin typeface="Arial" panose="020B0604020202020204" pitchFamily="34" charset="0"/>
                <a:cs typeface="Arial" panose="020B0604020202020204" pitchFamily="34" charset="0"/>
              </a:rPr>
              <a:t>Orgetorix</a:t>
            </a:r>
            <a:r>
              <a:rPr lang="de-DE" sz="7200" dirty="0">
                <a:solidFill>
                  <a:srgbClr val="FF0000"/>
                </a:solidFill>
                <a:latin typeface="Arial" panose="020B0604020202020204" pitchFamily="34" charset="0"/>
                <a:cs typeface="Arial" panose="020B0604020202020204" pitchFamily="34" charset="0"/>
              </a:rPr>
              <a:t> geht zu diesem hin.</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err="1">
                <a:solidFill>
                  <a:srgbClr val="FF0000"/>
                </a:solidFill>
                <a:latin typeface="Arial" panose="020B0604020202020204" pitchFamily="34" charset="0"/>
                <a:cs typeface="Arial" panose="020B0604020202020204" pitchFamily="34" charset="0"/>
              </a:rPr>
              <a:t>Orgetorix</a:t>
            </a:r>
            <a:r>
              <a:rPr lang="de-DE" sz="7200" dirty="0">
                <a:solidFill>
                  <a:srgbClr val="FF0000"/>
                </a:solidFill>
                <a:latin typeface="Arial" panose="020B0604020202020204" pitchFamily="34" charset="0"/>
                <a:cs typeface="Arial" panose="020B0604020202020204" pitchFamily="34" charset="0"/>
              </a:rPr>
              <a:t>, der </a:t>
            </a:r>
            <a:r>
              <a:rPr lang="de-DE" sz="7200" dirty="0" err="1">
                <a:solidFill>
                  <a:srgbClr val="FF0000"/>
                </a:solidFill>
                <a:latin typeface="Arial" panose="020B0604020202020204" pitchFamily="34" charset="0"/>
                <a:cs typeface="Arial" panose="020B0604020202020204" pitchFamily="34" charset="0"/>
              </a:rPr>
              <a:t>Casticus</a:t>
            </a:r>
            <a:r>
              <a:rPr lang="de-DE" sz="7200" dirty="0">
                <a:solidFill>
                  <a:srgbClr val="FF0000"/>
                </a:solidFill>
                <a:latin typeface="Arial" panose="020B0604020202020204" pitchFamily="34" charset="0"/>
                <a:cs typeface="Arial" panose="020B0604020202020204" pitchFamily="34" charset="0"/>
              </a:rPr>
              <a:t> dazu überreden will, dass er die Herrschaft in seinem Stamm übernimmt, geht zu diesem hin.</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err="1">
                <a:solidFill>
                  <a:srgbClr val="FF0000"/>
                </a:solidFill>
                <a:latin typeface="Arial" panose="020B0604020202020204" pitchFamily="34" charset="0"/>
                <a:cs typeface="Arial" panose="020B0604020202020204" pitchFamily="34" charset="0"/>
              </a:rPr>
              <a:t>Orgetorix</a:t>
            </a:r>
            <a:r>
              <a:rPr lang="de-DE" sz="7200" dirty="0">
                <a:solidFill>
                  <a:srgbClr val="FF0000"/>
                </a:solidFill>
                <a:latin typeface="Arial" panose="020B0604020202020204" pitchFamily="34" charset="0"/>
                <a:cs typeface="Arial" panose="020B0604020202020204" pitchFamily="34" charset="0"/>
              </a:rPr>
              <a:t> will </a:t>
            </a:r>
            <a:r>
              <a:rPr lang="de-DE" sz="7200" dirty="0" err="1">
                <a:solidFill>
                  <a:srgbClr val="FF0000"/>
                </a:solidFill>
                <a:latin typeface="Arial" panose="020B0604020202020204" pitchFamily="34" charset="0"/>
                <a:cs typeface="Arial" panose="020B0604020202020204" pitchFamily="34" charset="0"/>
              </a:rPr>
              <a:t>Casticus</a:t>
            </a:r>
            <a:r>
              <a:rPr lang="de-DE" sz="7200" dirty="0">
                <a:solidFill>
                  <a:srgbClr val="FF0000"/>
                </a:solidFill>
                <a:latin typeface="Arial" panose="020B0604020202020204" pitchFamily="34" charset="0"/>
                <a:cs typeface="Arial" panose="020B0604020202020204" pitchFamily="34" charset="0"/>
              </a:rPr>
              <a:t> dazu überreden, dass er die Herrschaft in seinem Stamm übernimmt, und deshalb geht er zu diesem hin.</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err="1">
                <a:solidFill>
                  <a:srgbClr val="FF0000"/>
                </a:solidFill>
                <a:latin typeface="Arial" panose="020B0604020202020204" pitchFamily="34" charset="0"/>
                <a:cs typeface="Arial" panose="020B0604020202020204" pitchFamily="34" charset="0"/>
              </a:rPr>
              <a:t>Orgetorix</a:t>
            </a:r>
            <a:r>
              <a:rPr lang="de-DE" sz="7200" dirty="0">
                <a:solidFill>
                  <a:srgbClr val="FF0000"/>
                </a:solidFill>
                <a:latin typeface="Arial" panose="020B0604020202020204" pitchFamily="34" charset="0"/>
                <a:cs typeface="Arial" panose="020B0604020202020204" pitchFamily="34" charset="0"/>
              </a:rPr>
              <a:t> geht zu </a:t>
            </a:r>
            <a:r>
              <a:rPr lang="de-DE" sz="7200" dirty="0" err="1">
                <a:solidFill>
                  <a:srgbClr val="FF0000"/>
                </a:solidFill>
                <a:latin typeface="Arial" panose="020B0604020202020204" pitchFamily="34" charset="0"/>
                <a:cs typeface="Arial" panose="020B0604020202020204" pitchFamily="34" charset="0"/>
              </a:rPr>
              <a:t>Casticus</a:t>
            </a:r>
            <a:r>
              <a:rPr lang="de-DE" sz="7200" dirty="0">
                <a:solidFill>
                  <a:srgbClr val="FF0000"/>
                </a:solidFill>
                <a:latin typeface="Arial" panose="020B0604020202020204" pitchFamily="34" charset="0"/>
                <a:cs typeface="Arial" panose="020B0604020202020204" pitchFamily="34" charset="0"/>
              </a:rPr>
              <a:t>, weil er ihn überreden will, dass er die Herrschaft in seinem Stamm zu übernehmen.</a:t>
            </a:r>
          </a:p>
          <a:p>
            <a:pPr marL="0" indent="0">
              <a:buNone/>
            </a:pPr>
            <a:endParaRPr lang="de-DE" sz="7200" dirty="0">
              <a:solidFill>
                <a:srgbClr val="FF0000"/>
              </a:solidFill>
              <a:latin typeface="Arial" panose="020B0604020202020204" pitchFamily="34" charset="0"/>
              <a:cs typeface="Arial" panose="020B0604020202020204" pitchFamily="34" charset="0"/>
            </a:endParaRPr>
          </a:p>
          <a:p>
            <a:pPr marL="0" indent="0">
              <a:buNone/>
            </a:pPr>
            <a:r>
              <a:rPr lang="de-DE" sz="7200" dirty="0">
                <a:solidFill>
                  <a:srgbClr val="FF0000"/>
                </a:solidFill>
                <a:latin typeface="Arial" panose="020B0604020202020204" pitchFamily="34" charset="0"/>
                <a:cs typeface="Arial" panose="020B0604020202020204" pitchFamily="34" charset="0"/>
              </a:rPr>
              <a:t>Wegen des Plans, </a:t>
            </a:r>
            <a:r>
              <a:rPr lang="de-DE" sz="7200" dirty="0" err="1">
                <a:solidFill>
                  <a:srgbClr val="FF0000"/>
                </a:solidFill>
                <a:latin typeface="Arial" panose="020B0604020202020204" pitchFamily="34" charset="0"/>
                <a:cs typeface="Arial" panose="020B0604020202020204" pitchFamily="34" charset="0"/>
              </a:rPr>
              <a:t>Casticus</a:t>
            </a:r>
            <a:r>
              <a:rPr lang="de-DE" sz="7200" dirty="0">
                <a:solidFill>
                  <a:srgbClr val="FF0000"/>
                </a:solidFill>
                <a:latin typeface="Arial" panose="020B0604020202020204" pitchFamily="34" charset="0"/>
                <a:cs typeface="Arial" panose="020B0604020202020204" pitchFamily="34" charset="0"/>
              </a:rPr>
              <a:t> dazu zu überreden, dass er die Herrschaft in seinem Stamm übernimmt, geht </a:t>
            </a:r>
            <a:r>
              <a:rPr lang="de-DE" sz="7200" dirty="0" err="1">
                <a:solidFill>
                  <a:srgbClr val="FF0000"/>
                </a:solidFill>
                <a:latin typeface="Arial" panose="020B0604020202020204" pitchFamily="34" charset="0"/>
                <a:cs typeface="Arial" panose="020B0604020202020204" pitchFamily="34" charset="0"/>
              </a:rPr>
              <a:t>Orgetorix</a:t>
            </a:r>
            <a:r>
              <a:rPr lang="de-DE" sz="7200" dirty="0">
                <a:solidFill>
                  <a:srgbClr val="FF0000"/>
                </a:solidFill>
                <a:latin typeface="Arial" panose="020B0604020202020204" pitchFamily="34" charset="0"/>
                <a:cs typeface="Arial" panose="020B0604020202020204" pitchFamily="34" charset="0"/>
              </a:rPr>
              <a:t> zu diesem hin.</a:t>
            </a:r>
          </a:p>
        </p:txBody>
      </p:sp>
    </p:spTree>
    <p:extLst>
      <p:ext uri="{BB962C8B-B14F-4D97-AF65-F5344CB8AC3E}">
        <p14:creationId xmlns:p14="http://schemas.microsoft.com/office/powerpoint/2010/main" val="162498075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wipe(left)">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wipe(left)">
                                      <p:cBhvr>
                                        <p:cTn id="3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EB921-7D9A-48AE-A2C9-B4E21FC48616}"/>
              </a:ext>
            </a:extLst>
          </p:cNvPr>
          <p:cNvSpPr>
            <a:spLocks noGrp="1"/>
          </p:cNvSpPr>
          <p:nvPr>
            <p:ph type="title"/>
          </p:nvPr>
        </p:nvSpPr>
        <p:spPr>
          <a:xfrm>
            <a:off x="838200" y="187572"/>
            <a:ext cx="10515600" cy="1325563"/>
          </a:xfrm>
        </p:spPr>
        <p:txBody>
          <a:bodyPr/>
          <a:lstStyle/>
          <a:p>
            <a:r>
              <a:rPr lang="de-DE" dirty="0">
                <a:latin typeface="Arial" panose="020B0604020202020204" pitchFamily="34" charset="0"/>
                <a:cs typeface="Arial" panose="020B0604020202020204" pitchFamily="34" charset="0"/>
              </a:rPr>
              <a:t>Übungssätze </a:t>
            </a:r>
            <a:r>
              <a:rPr lang="de-DE" dirty="0">
                <a:latin typeface="Arial" panose="020B0604020202020204" pitchFamily="34" charset="0"/>
                <a:cs typeface="Arial" panose="020B0604020202020204" pitchFamily="34" charset="0"/>
                <a:sym typeface="Wingdings" panose="05000000000000000000" pitchFamily="2" charset="2"/>
              </a:rPr>
              <a:t> Aufgabe zu heute!</a:t>
            </a:r>
            <a:endParaRPr lang="de-DE"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A15546A9-33F3-4F31-A428-937D87389853}"/>
              </a:ext>
            </a:extLst>
          </p:cNvPr>
          <p:cNvSpPr>
            <a:spLocks noGrp="1"/>
          </p:cNvSpPr>
          <p:nvPr>
            <p:ph idx="1"/>
          </p:nvPr>
        </p:nvSpPr>
        <p:spPr>
          <a:xfrm>
            <a:off x="978877" y="1427040"/>
            <a:ext cx="10515600" cy="3391146"/>
          </a:xfrm>
        </p:spPr>
        <p:txBody>
          <a:bodyPr>
            <a:normAutofit fontScale="55000" lnSpcReduction="20000"/>
          </a:bodyPr>
          <a:lstStyle/>
          <a:p>
            <a:pPr marL="0" lvl="0" indent="0">
              <a:buNone/>
            </a:pPr>
            <a:r>
              <a:rPr lang="de-DE" sz="5700" dirty="0">
                <a:latin typeface="Arial" panose="020B0604020202020204" pitchFamily="34" charset="0"/>
                <a:cs typeface="Arial" panose="020B0604020202020204" pitchFamily="34" charset="0"/>
              </a:rPr>
              <a:t>(7) Hannibal </a:t>
            </a:r>
            <a:r>
              <a:rPr lang="de-DE" sz="5700" dirty="0" err="1">
                <a:latin typeface="Arial" panose="020B0604020202020204" pitchFamily="34" charset="0"/>
                <a:cs typeface="Arial" panose="020B0604020202020204" pitchFamily="34" charset="0"/>
              </a:rPr>
              <a:t>iurat</a:t>
            </a:r>
            <a:r>
              <a:rPr lang="de-DE" sz="5700" dirty="0">
                <a:latin typeface="Arial" panose="020B0604020202020204" pitchFamily="34" charset="0"/>
                <a:cs typeface="Arial" panose="020B0604020202020204" pitchFamily="34" charset="0"/>
              </a:rPr>
              <a:t> se Romanos </a:t>
            </a:r>
            <a:r>
              <a:rPr lang="de-DE" sz="5700" dirty="0" err="1">
                <a:latin typeface="Arial" panose="020B0604020202020204" pitchFamily="34" charset="0"/>
                <a:cs typeface="Arial" panose="020B0604020202020204" pitchFamily="34" charset="0"/>
              </a:rPr>
              <a:t>semper</a:t>
            </a:r>
            <a:r>
              <a:rPr lang="de-DE" sz="5700" dirty="0">
                <a:latin typeface="Arial" panose="020B0604020202020204" pitchFamily="34" charset="0"/>
                <a:cs typeface="Arial" panose="020B0604020202020204" pitchFamily="34" charset="0"/>
              </a:rPr>
              <a:t> </a:t>
            </a:r>
            <a:r>
              <a:rPr lang="de-DE" sz="5700" b="1" i="1" dirty="0">
                <a:latin typeface="Arial" panose="020B0604020202020204" pitchFamily="34" charset="0"/>
                <a:cs typeface="Arial" panose="020B0604020202020204" pitchFamily="34" charset="0"/>
              </a:rPr>
              <a:t>osurum</a:t>
            </a:r>
            <a:r>
              <a:rPr lang="de-DE" sz="5700" b="1" i="1" baseline="-25000" dirty="0">
                <a:latin typeface="Arial" panose="020B0604020202020204" pitchFamily="34" charset="0"/>
                <a:cs typeface="Arial" panose="020B0604020202020204" pitchFamily="34" charset="0"/>
              </a:rPr>
              <a:t>2</a:t>
            </a:r>
            <a:r>
              <a:rPr lang="de-DE" sz="5700" dirty="0">
                <a:latin typeface="Arial" panose="020B0604020202020204" pitchFamily="34" charset="0"/>
                <a:cs typeface="Arial" panose="020B0604020202020204" pitchFamily="34" charset="0"/>
              </a:rPr>
              <a:t> esse.</a:t>
            </a:r>
          </a:p>
          <a:p>
            <a:pPr marL="0" indent="0">
              <a:buNone/>
            </a:pPr>
            <a:endParaRPr lang="de-DE" sz="5700" b="1" i="1" dirty="0">
              <a:latin typeface="Arial" panose="020B0604020202020204" pitchFamily="34" charset="0"/>
              <a:cs typeface="Arial" panose="020B0604020202020204" pitchFamily="34" charset="0"/>
            </a:endParaRPr>
          </a:p>
          <a:p>
            <a:pPr marL="0" indent="0">
              <a:buNone/>
            </a:pPr>
            <a:r>
              <a:rPr lang="de-DE" sz="5700" dirty="0">
                <a:latin typeface="Arial" panose="020B0604020202020204" pitchFamily="34" charset="0"/>
                <a:cs typeface="Arial" panose="020B0604020202020204" pitchFamily="34" charset="0"/>
              </a:rPr>
              <a:t>Zuletzt noch ein kleiner Infinitiv:</a:t>
            </a:r>
          </a:p>
          <a:p>
            <a:pPr marL="0" indent="0">
              <a:buNone/>
            </a:pPr>
            <a:endParaRPr lang="de-DE" sz="5700" dirty="0">
              <a:latin typeface="Arial" panose="020B0604020202020204" pitchFamily="34" charset="0"/>
              <a:cs typeface="Arial" panose="020B0604020202020204" pitchFamily="34" charset="0"/>
            </a:endParaRPr>
          </a:p>
          <a:p>
            <a:pPr marL="0" indent="0">
              <a:buNone/>
            </a:pPr>
            <a:r>
              <a:rPr lang="de-DE" sz="5700" dirty="0">
                <a:solidFill>
                  <a:srgbClr val="FF0000"/>
                </a:solidFill>
                <a:latin typeface="Arial" panose="020B0604020202020204" pitchFamily="34" charset="0"/>
                <a:cs typeface="Arial" panose="020B0604020202020204" pitchFamily="34" charset="0"/>
              </a:rPr>
              <a:t>Hannibal schwört, dass er die Römer immer hassen wird.</a:t>
            </a:r>
          </a:p>
          <a:p>
            <a:pPr marL="0" indent="0">
              <a:buNone/>
            </a:pPr>
            <a:endParaRPr lang="de-DE" sz="5700" b="1" i="1" dirty="0">
              <a:latin typeface="Arial" panose="020B0604020202020204" pitchFamily="34" charset="0"/>
              <a:cs typeface="Arial" panose="020B0604020202020204" pitchFamily="34" charset="0"/>
            </a:endParaRPr>
          </a:p>
          <a:p>
            <a:pPr marL="0" indent="0">
              <a:buNone/>
            </a:pPr>
            <a:r>
              <a:rPr lang="de-DE" sz="5700" b="1" i="1" baseline="-25000" dirty="0">
                <a:latin typeface="Arial" panose="020B0604020202020204" pitchFamily="34" charset="0"/>
                <a:cs typeface="Arial" panose="020B0604020202020204" pitchFamily="34" charset="0"/>
              </a:rPr>
              <a:t>2 </a:t>
            </a:r>
            <a:r>
              <a:rPr lang="de-DE" sz="5700" b="1" i="1" dirty="0" err="1">
                <a:latin typeface="Arial" panose="020B0604020202020204" pitchFamily="34" charset="0"/>
                <a:cs typeface="Arial" panose="020B0604020202020204" pitchFamily="34" charset="0"/>
              </a:rPr>
              <a:t>odisse</a:t>
            </a:r>
            <a:r>
              <a:rPr lang="de-DE" sz="5700" b="1" i="1" dirty="0">
                <a:latin typeface="Arial" panose="020B0604020202020204" pitchFamily="34" charset="0"/>
                <a:cs typeface="Arial" panose="020B0604020202020204" pitchFamily="34" charset="0"/>
              </a:rPr>
              <a:t>, </a:t>
            </a:r>
            <a:r>
              <a:rPr lang="de-DE" sz="5700" b="1" i="1" dirty="0" err="1">
                <a:latin typeface="Arial" panose="020B0604020202020204" pitchFamily="34" charset="0"/>
                <a:cs typeface="Arial" panose="020B0604020202020204" pitchFamily="34" charset="0"/>
              </a:rPr>
              <a:t>odi</a:t>
            </a:r>
            <a:r>
              <a:rPr lang="de-DE" sz="5700" b="1" i="1" dirty="0">
                <a:latin typeface="Arial" panose="020B0604020202020204" pitchFamily="34" charset="0"/>
                <a:cs typeface="Arial" panose="020B0604020202020204" pitchFamily="34" charset="0"/>
              </a:rPr>
              <a:t>, </a:t>
            </a:r>
            <a:r>
              <a:rPr lang="de-DE" sz="5700" b="1" i="1" dirty="0" err="1">
                <a:latin typeface="Arial" panose="020B0604020202020204" pitchFamily="34" charset="0"/>
                <a:cs typeface="Arial" panose="020B0604020202020204" pitchFamily="34" charset="0"/>
              </a:rPr>
              <a:t>osurus</a:t>
            </a:r>
            <a:r>
              <a:rPr lang="de-DE" sz="5700" dirty="0">
                <a:latin typeface="Arial" panose="020B0604020202020204" pitchFamily="34" charset="0"/>
                <a:cs typeface="Arial" panose="020B0604020202020204" pitchFamily="34" charset="0"/>
              </a:rPr>
              <a:t> – hassen </a:t>
            </a:r>
          </a:p>
          <a:p>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31683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enutzerdefiniert 2">
      <a:majorFont>
        <a:latin typeface="Tiresias PCfont"/>
        <a:ea typeface=""/>
        <a:cs typeface=""/>
      </a:majorFont>
      <a:minorFont>
        <a:latin typeface="Tiresias PCfon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1231</Words>
  <Application>Microsoft Office PowerPoint</Application>
  <PresentationFormat>Breitbild</PresentationFormat>
  <Paragraphs>178</Paragraphs>
  <Slides>13</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13</vt:i4>
      </vt:variant>
    </vt:vector>
  </HeadingPairs>
  <TitlesOfParts>
    <vt:vector size="18" baseType="lpstr">
      <vt:lpstr>Arial</vt:lpstr>
      <vt:lpstr>Calibri</vt:lpstr>
      <vt:lpstr>Courier New</vt:lpstr>
      <vt:lpstr>Tiresias PCfont</vt:lpstr>
      <vt:lpstr>Office</vt:lpstr>
      <vt:lpstr>PowerPoint-Präsentation</vt:lpstr>
      <vt:lpstr>Aufgaben für den 23. März 2020</vt:lpstr>
      <vt:lpstr>Übungssätze  Aufgabe zu heute!</vt:lpstr>
      <vt:lpstr>Übungssätze  Aufgabe zu heute!</vt:lpstr>
      <vt:lpstr>Übungssätze  Aufgabe zu heute!</vt:lpstr>
      <vt:lpstr>Übungssätze  Aufgabe zu heute!</vt:lpstr>
      <vt:lpstr>Übungssätze  Aufgabe zu heute!</vt:lpstr>
      <vt:lpstr>Übungssätze  Aufgabe zu heute!</vt:lpstr>
      <vt:lpstr>Übungssätze  Aufgabe zu heute!</vt:lpstr>
      <vt:lpstr>Das Gerundium</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Cicero und Cleopatra</dc:title>
  <dc:creator>Ralph Christian Schöttker</dc:creator>
  <cp:lastModifiedBy>Ralph Christian Schöttker</cp:lastModifiedBy>
  <cp:revision>130</cp:revision>
  <dcterms:created xsi:type="dcterms:W3CDTF">2016-07-31T08:32:44Z</dcterms:created>
  <dcterms:modified xsi:type="dcterms:W3CDTF">2020-03-22T13:49:15Z</dcterms:modified>
</cp:coreProperties>
</file>