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8"/>
  </p:notesMasterIdLst>
  <p:sldIdLst>
    <p:sldId id="280" r:id="rId2"/>
    <p:sldId id="281" r:id="rId3"/>
    <p:sldId id="282" r:id="rId4"/>
    <p:sldId id="283" r:id="rId5"/>
    <p:sldId id="284" r:id="rId6"/>
    <p:sldId id="285" r:id="rId7"/>
  </p:sldIdLst>
  <p:sldSz cx="12192000" cy="6858000"/>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AEFF7"/>
    <a:srgbClr val="404040"/>
    <a:srgbClr val="5F5636"/>
    <a:srgbClr val="078B3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ittlere Formatvorlage 2 - Akz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5940675A-B579-460E-94D1-54222C63F5DA}" styleName="Keine Formatvorlage, Tabellenraster">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7025" autoAdjust="0"/>
    <p:restoredTop sz="90182" autoAdjust="0"/>
  </p:normalViewPr>
  <p:slideViewPr>
    <p:cSldViewPr snapToGrid="0">
      <p:cViewPr varScale="1">
        <p:scale>
          <a:sx n="82" d="100"/>
          <a:sy n="82" d="100"/>
        </p:scale>
        <p:origin x="192" y="480"/>
      </p:cViewPr>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de-DE"/>
          </a:p>
        </p:txBody>
      </p:sp>
      <p:sp>
        <p:nvSpPr>
          <p:cNvPr id="3" name="Datumsplatzhalt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43218EF-2AB7-4D8C-B6EE-DA593F4DE0AD}" type="datetimeFigureOut">
              <a:rPr lang="de-DE" smtClean="0"/>
              <a:t>23.03.2020</a:t>
            </a:fld>
            <a:endParaRPr lang="de-DE"/>
          </a:p>
        </p:txBody>
      </p:sp>
      <p:sp>
        <p:nvSpPr>
          <p:cNvPr id="4" name="Folienbildplatzhalt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de-DE"/>
          </a:p>
        </p:txBody>
      </p:sp>
      <p:sp>
        <p:nvSpPr>
          <p:cNvPr id="5" name="Notizenplatzhalt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6" name="Fußzeilenplatzhalt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de-DE"/>
          </a:p>
        </p:txBody>
      </p:sp>
      <p:sp>
        <p:nvSpPr>
          <p:cNvPr id="7" name="Foliennummernplatzhalt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F34D545-68C9-40AC-8221-C9852F7AD7FB}" type="slidenum">
              <a:rPr lang="de-DE" smtClean="0"/>
              <a:t>‹Nr.›</a:t>
            </a:fld>
            <a:endParaRPr lang="de-DE"/>
          </a:p>
        </p:txBody>
      </p:sp>
    </p:spTree>
    <p:extLst>
      <p:ext uri="{BB962C8B-B14F-4D97-AF65-F5344CB8AC3E}">
        <p14:creationId xmlns:p14="http://schemas.microsoft.com/office/powerpoint/2010/main" val="328105424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5"/>
          </p:nvPr>
        </p:nvSpPr>
        <p:spPr/>
        <p:txBody>
          <a:bodyPr/>
          <a:lstStyle/>
          <a:p>
            <a:fld id="{69E9ABE8-9BB3-48C8-80F9-D50DFD7B07F3}" type="slidenum">
              <a:rPr lang="de-DE" smtClean="0"/>
              <a:t>1</a:t>
            </a:fld>
            <a:endParaRPr lang="de-DE"/>
          </a:p>
        </p:txBody>
      </p:sp>
    </p:spTree>
    <p:extLst>
      <p:ext uri="{BB962C8B-B14F-4D97-AF65-F5344CB8AC3E}">
        <p14:creationId xmlns:p14="http://schemas.microsoft.com/office/powerpoint/2010/main" val="29548979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1524000" y="1122363"/>
            <a:ext cx="9144000" cy="2387600"/>
          </a:xfrm>
        </p:spPr>
        <p:txBody>
          <a:bodyPr anchor="b"/>
          <a:lstStyle>
            <a:lvl1pPr algn="ctr">
              <a:defRPr sz="6000"/>
            </a:lvl1pPr>
          </a:lstStyle>
          <a:p>
            <a:r>
              <a:rPr lang="de-DE"/>
              <a:t>Titelmasterformat durch Klicken bearbeiten</a:t>
            </a:r>
          </a:p>
        </p:txBody>
      </p:sp>
      <p:sp>
        <p:nvSpPr>
          <p:cNvPr id="3" name="Untertitel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a:t>Formatvorlage des Untertitelmasters durch Klicken bearbeiten</a:t>
            </a:r>
          </a:p>
        </p:txBody>
      </p:sp>
      <p:sp>
        <p:nvSpPr>
          <p:cNvPr id="4" name="Datumsplatzhalter 3"/>
          <p:cNvSpPr>
            <a:spLocks noGrp="1"/>
          </p:cNvSpPr>
          <p:nvPr>
            <p:ph type="dt" sz="half" idx="10"/>
          </p:nvPr>
        </p:nvSpPr>
        <p:spPr/>
        <p:txBody>
          <a:bodyPr/>
          <a:lstStyle/>
          <a:p>
            <a:fld id="{EC33DF82-A2C3-4636-94E9-F3DC1F43851D}" type="datetimeFigureOut">
              <a:rPr lang="de-DE" smtClean="0"/>
              <a:t>23.03.2020</a:t>
            </a:fld>
            <a:endParaRPr lang="de-DE" dirty="0"/>
          </a:p>
        </p:txBody>
      </p:sp>
      <p:sp>
        <p:nvSpPr>
          <p:cNvPr id="5" name="Fußzeilenplatzhalter 4"/>
          <p:cNvSpPr>
            <a:spLocks noGrp="1"/>
          </p:cNvSpPr>
          <p:nvPr>
            <p:ph type="ftr" sz="quarter" idx="11"/>
          </p:nvPr>
        </p:nvSpPr>
        <p:spPr/>
        <p:txBody>
          <a:bodyPr/>
          <a:lstStyle/>
          <a:p>
            <a:endParaRPr lang="de-DE" dirty="0"/>
          </a:p>
        </p:txBody>
      </p:sp>
      <p:sp>
        <p:nvSpPr>
          <p:cNvPr id="6" name="Foliennummernplatzhalter 5"/>
          <p:cNvSpPr>
            <a:spLocks noGrp="1"/>
          </p:cNvSpPr>
          <p:nvPr>
            <p:ph type="sldNum" sz="quarter" idx="12"/>
          </p:nvPr>
        </p:nvSpPr>
        <p:spPr/>
        <p:txBody>
          <a:bodyPr/>
          <a:lstStyle/>
          <a:p>
            <a:fld id="{B13A1AB7-9C9C-4044-A42B-469EBA530622}" type="slidenum">
              <a:rPr lang="de-DE" smtClean="0"/>
              <a:t>‹Nr.›</a:t>
            </a:fld>
            <a:endParaRPr lang="de-DE" dirty="0"/>
          </a:p>
        </p:txBody>
      </p:sp>
    </p:spTree>
    <p:extLst>
      <p:ext uri="{BB962C8B-B14F-4D97-AF65-F5344CB8AC3E}">
        <p14:creationId xmlns:p14="http://schemas.microsoft.com/office/powerpoint/2010/main" val="3923505096"/>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Vertikaler Textplatzhalter 2"/>
          <p:cNvSpPr>
            <a:spLocks noGrp="1"/>
          </p:cNvSpPr>
          <p:nvPr>
            <p:ph type="body" orient="vert" idx="1"/>
          </p:nvPr>
        </p:nvSpPr>
        <p:spPr/>
        <p:txBody>
          <a:bodyPr vert="eaVert"/>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p:cNvSpPr>
            <a:spLocks noGrp="1"/>
          </p:cNvSpPr>
          <p:nvPr>
            <p:ph type="dt" sz="half" idx="10"/>
          </p:nvPr>
        </p:nvSpPr>
        <p:spPr/>
        <p:txBody>
          <a:bodyPr/>
          <a:lstStyle/>
          <a:p>
            <a:fld id="{EC33DF82-A2C3-4636-94E9-F3DC1F43851D}" type="datetimeFigureOut">
              <a:rPr lang="de-DE" smtClean="0"/>
              <a:t>23.03.2020</a:t>
            </a:fld>
            <a:endParaRPr lang="de-DE" dirty="0"/>
          </a:p>
        </p:txBody>
      </p:sp>
      <p:sp>
        <p:nvSpPr>
          <p:cNvPr id="5" name="Fußzeilenplatzhalter 4"/>
          <p:cNvSpPr>
            <a:spLocks noGrp="1"/>
          </p:cNvSpPr>
          <p:nvPr>
            <p:ph type="ftr" sz="quarter" idx="11"/>
          </p:nvPr>
        </p:nvSpPr>
        <p:spPr/>
        <p:txBody>
          <a:bodyPr/>
          <a:lstStyle/>
          <a:p>
            <a:endParaRPr lang="de-DE" dirty="0"/>
          </a:p>
        </p:txBody>
      </p:sp>
      <p:sp>
        <p:nvSpPr>
          <p:cNvPr id="6" name="Foliennummernplatzhalter 5"/>
          <p:cNvSpPr>
            <a:spLocks noGrp="1"/>
          </p:cNvSpPr>
          <p:nvPr>
            <p:ph type="sldNum" sz="quarter" idx="12"/>
          </p:nvPr>
        </p:nvSpPr>
        <p:spPr/>
        <p:txBody>
          <a:bodyPr/>
          <a:lstStyle/>
          <a:p>
            <a:fld id="{B13A1AB7-9C9C-4044-A42B-469EBA530622}" type="slidenum">
              <a:rPr lang="de-DE" smtClean="0"/>
              <a:t>‹Nr.›</a:t>
            </a:fld>
            <a:endParaRPr lang="de-DE" dirty="0"/>
          </a:p>
        </p:txBody>
      </p:sp>
    </p:spTree>
    <p:extLst>
      <p:ext uri="{BB962C8B-B14F-4D97-AF65-F5344CB8AC3E}">
        <p14:creationId xmlns:p14="http://schemas.microsoft.com/office/powerpoint/2010/main" val="1248350611"/>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8724900" y="365125"/>
            <a:ext cx="2628900" cy="5811838"/>
          </a:xfrm>
        </p:spPr>
        <p:txBody>
          <a:bodyPr vert="eaVert"/>
          <a:lstStyle/>
          <a:p>
            <a:r>
              <a:rPr lang="de-DE"/>
              <a:t>Titelmasterformat durch Klicken bearbeiten</a:t>
            </a:r>
          </a:p>
        </p:txBody>
      </p:sp>
      <p:sp>
        <p:nvSpPr>
          <p:cNvPr id="3" name="Vertikaler Textplatzhalter 2"/>
          <p:cNvSpPr>
            <a:spLocks noGrp="1"/>
          </p:cNvSpPr>
          <p:nvPr>
            <p:ph type="body" orient="vert" idx="1"/>
          </p:nvPr>
        </p:nvSpPr>
        <p:spPr>
          <a:xfrm>
            <a:off x="838200" y="365125"/>
            <a:ext cx="7734300" cy="5811838"/>
          </a:xfrm>
        </p:spPr>
        <p:txBody>
          <a:bodyPr vert="eaVert"/>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p:cNvSpPr>
            <a:spLocks noGrp="1"/>
          </p:cNvSpPr>
          <p:nvPr>
            <p:ph type="dt" sz="half" idx="10"/>
          </p:nvPr>
        </p:nvSpPr>
        <p:spPr/>
        <p:txBody>
          <a:bodyPr/>
          <a:lstStyle/>
          <a:p>
            <a:fld id="{EC33DF82-A2C3-4636-94E9-F3DC1F43851D}" type="datetimeFigureOut">
              <a:rPr lang="de-DE" smtClean="0"/>
              <a:t>23.03.2020</a:t>
            </a:fld>
            <a:endParaRPr lang="de-DE" dirty="0"/>
          </a:p>
        </p:txBody>
      </p:sp>
      <p:sp>
        <p:nvSpPr>
          <p:cNvPr id="5" name="Fußzeilenplatzhalter 4"/>
          <p:cNvSpPr>
            <a:spLocks noGrp="1"/>
          </p:cNvSpPr>
          <p:nvPr>
            <p:ph type="ftr" sz="quarter" idx="11"/>
          </p:nvPr>
        </p:nvSpPr>
        <p:spPr/>
        <p:txBody>
          <a:bodyPr/>
          <a:lstStyle/>
          <a:p>
            <a:endParaRPr lang="de-DE" dirty="0"/>
          </a:p>
        </p:txBody>
      </p:sp>
      <p:sp>
        <p:nvSpPr>
          <p:cNvPr id="6" name="Foliennummernplatzhalter 5"/>
          <p:cNvSpPr>
            <a:spLocks noGrp="1"/>
          </p:cNvSpPr>
          <p:nvPr>
            <p:ph type="sldNum" sz="quarter" idx="12"/>
          </p:nvPr>
        </p:nvSpPr>
        <p:spPr/>
        <p:txBody>
          <a:bodyPr/>
          <a:lstStyle/>
          <a:p>
            <a:fld id="{B13A1AB7-9C9C-4044-A42B-469EBA530622}" type="slidenum">
              <a:rPr lang="de-DE" smtClean="0"/>
              <a:t>‹Nr.›</a:t>
            </a:fld>
            <a:endParaRPr lang="de-DE" dirty="0"/>
          </a:p>
        </p:txBody>
      </p:sp>
    </p:spTree>
    <p:extLst>
      <p:ext uri="{BB962C8B-B14F-4D97-AF65-F5344CB8AC3E}">
        <p14:creationId xmlns:p14="http://schemas.microsoft.com/office/powerpoint/2010/main" val="1774994646"/>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Inhaltsplatzhalter 2"/>
          <p:cNvSpPr>
            <a:spLocks noGrp="1"/>
          </p:cNvSpPr>
          <p:nvPr>
            <p:ph idx="1"/>
          </p:nvPr>
        </p:nvSpPr>
        <p:spPr/>
        <p:txBody>
          <a:body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p:cNvSpPr>
            <a:spLocks noGrp="1"/>
          </p:cNvSpPr>
          <p:nvPr>
            <p:ph type="dt" sz="half" idx="10"/>
          </p:nvPr>
        </p:nvSpPr>
        <p:spPr/>
        <p:txBody>
          <a:bodyPr/>
          <a:lstStyle/>
          <a:p>
            <a:fld id="{EC33DF82-A2C3-4636-94E9-F3DC1F43851D}" type="datetimeFigureOut">
              <a:rPr lang="de-DE" smtClean="0"/>
              <a:t>23.03.2020</a:t>
            </a:fld>
            <a:endParaRPr lang="de-DE" dirty="0"/>
          </a:p>
        </p:txBody>
      </p:sp>
      <p:sp>
        <p:nvSpPr>
          <p:cNvPr id="5" name="Fußzeilenplatzhalter 4"/>
          <p:cNvSpPr>
            <a:spLocks noGrp="1"/>
          </p:cNvSpPr>
          <p:nvPr>
            <p:ph type="ftr" sz="quarter" idx="11"/>
          </p:nvPr>
        </p:nvSpPr>
        <p:spPr/>
        <p:txBody>
          <a:bodyPr/>
          <a:lstStyle/>
          <a:p>
            <a:endParaRPr lang="de-DE" dirty="0"/>
          </a:p>
        </p:txBody>
      </p:sp>
      <p:sp>
        <p:nvSpPr>
          <p:cNvPr id="6" name="Foliennummernplatzhalter 5"/>
          <p:cNvSpPr>
            <a:spLocks noGrp="1"/>
          </p:cNvSpPr>
          <p:nvPr>
            <p:ph type="sldNum" sz="quarter" idx="12"/>
          </p:nvPr>
        </p:nvSpPr>
        <p:spPr/>
        <p:txBody>
          <a:bodyPr/>
          <a:lstStyle/>
          <a:p>
            <a:fld id="{B13A1AB7-9C9C-4044-A42B-469EBA530622}" type="slidenum">
              <a:rPr lang="de-DE" smtClean="0"/>
              <a:t>‹Nr.›</a:t>
            </a:fld>
            <a:endParaRPr lang="de-DE" dirty="0"/>
          </a:p>
        </p:txBody>
      </p:sp>
    </p:spTree>
    <p:extLst>
      <p:ext uri="{BB962C8B-B14F-4D97-AF65-F5344CB8AC3E}">
        <p14:creationId xmlns:p14="http://schemas.microsoft.com/office/powerpoint/2010/main" val="2741657449"/>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831850" y="1709738"/>
            <a:ext cx="10515600" cy="2852737"/>
          </a:xfrm>
        </p:spPr>
        <p:txBody>
          <a:bodyPr anchor="b"/>
          <a:lstStyle>
            <a:lvl1pPr>
              <a:defRPr sz="6000"/>
            </a:lvl1pPr>
          </a:lstStyle>
          <a:p>
            <a:r>
              <a:rPr lang="de-DE"/>
              <a:t>Titelmasterformat durch Klicken bearbeiten</a:t>
            </a:r>
          </a:p>
        </p:txBody>
      </p:sp>
      <p:sp>
        <p:nvSpPr>
          <p:cNvPr id="3" name="Textplatzhalt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e-DE"/>
              <a:t>Formatvorlagen des Textmasters bearbeiten</a:t>
            </a:r>
          </a:p>
        </p:txBody>
      </p:sp>
      <p:sp>
        <p:nvSpPr>
          <p:cNvPr id="4" name="Datumsplatzhalter 3"/>
          <p:cNvSpPr>
            <a:spLocks noGrp="1"/>
          </p:cNvSpPr>
          <p:nvPr>
            <p:ph type="dt" sz="half" idx="10"/>
          </p:nvPr>
        </p:nvSpPr>
        <p:spPr/>
        <p:txBody>
          <a:bodyPr/>
          <a:lstStyle/>
          <a:p>
            <a:fld id="{EC33DF82-A2C3-4636-94E9-F3DC1F43851D}" type="datetimeFigureOut">
              <a:rPr lang="de-DE" smtClean="0"/>
              <a:t>23.03.2020</a:t>
            </a:fld>
            <a:endParaRPr lang="de-DE" dirty="0"/>
          </a:p>
        </p:txBody>
      </p:sp>
      <p:sp>
        <p:nvSpPr>
          <p:cNvPr id="5" name="Fußzeilenplatzhalter 4"/>
          <p:cNvSpPr>
            <a:spLocks noGrp="1"/>
          </p:cNvSpPr>
          <p:nvPr>
            <p:ph type="ftr" sz="quarter" idx="11"/>
          </p:nvPr>
        </p:nvSpPr>
        <p:spPr/>
        <p:txBody>
          <a:bodyPr/>
          <a:lstStyle/>
          <a:p>
            <a:endParaRPr lang="de-DE" dirty="0"/>
          </a:p>
        </p:txBody>
      </p:sp>
      <p:sp>
        <p:nvSpPr>
          <p:cNvPr id="6" name="Foliennummernplatzhalter 5"/>
          <p:cNvSpPr>
            <a:spLocks noGrp="1"/>
          </p:cNvSpPr>
          <p:nvPr>
            <p:ph type="sldNum" sz="quarter" idx="12"/>
          </p:nvPr>
        </p:nvSpPr>
        <p:spPr/>
        <p:txBody>
          <a:bodyPr/>
          <a:lstStyle/>
          <a:p>
            <a:fld id="{B13A1AB7-9C9C-4044-A42B-469EBA530622}" type="slidenum">
              <a:rPr lang="de-DE" smtClean="0"/>
              <a:t>‹Nr.›</a:t>
            </a:fld>
            <a:endParaRPr lang="de-DE" dirty="0"/>
          </a:p>
        </p:txBody>
      </p:sp>
    </p:spTree>
    <p:extLst>
      <p:ext uri="{BB962C8B-B14F-4D97-AF65-F5344CB8AC3E}">
        <p14:creationId xmlns:p14="http://schemas.microsoft.com/office/powerpoint/2010/main" val="772680004"/>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Inhaltsplatzhalter 2"/>
          <p:cNvSpPr>
            <a:spLocks noGrp="1"/>
          </p:cNvSpPr>
          <p:nvPr>
            <p:ph sz="half" idx="1"/>
          </p:nvPr>
        </p:nvSpPr>
        <p:spPr>
          <a:xfrm>
            <a:off x="838200" y="1825625"/>
            <a:ext cx="5181600" cy="4351338"/>
          </a:xfrm>
        </p:spPr>
        <p:txBody>
          <a:body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p>
        </p:txBody>
      </p:sp>
      <p:sp>
        <p:nvSpPr>
          <p:cNvPr id="4" name="Inhaltsplatzhalter 3"/>
          <p:cNvSpPr>
            <a:spLocks noGrp="1"/>
          </p:cNvSpPr>
          <p:nvPr>
            <p:ph sz="half" idx="2"/>
          </p:nvPr>
        </p:nvSpPr>
        <p:spPr>
          <a:xfrm>
            <a:off x="6172200" y="1825625"/>
            <a:ext cx="5181600" cy="4351338"/>
          </a:xfrm>
        </p:spPr>
        <p:txBody>
          <a:body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p>
        </p:txBody>
      </p:sp>
      <p:sp>
        <p:nvSpPr>
          <p:cNvPr id="5" name="Datumsplatzhalter 4"/>
          <p:cNvSpPr>
            <a:spLocks noGrp="1"/>
          </p:cNvSpPr>
          <p:nvPr>
            <p:ph type="dt" sz="half" idx="10"/>
          </p:nvPr>
        </p:nvSpPr>
        <p:spPr/>
        <p:txBody>
          <a:bodyPr/>
          <a:lstStyle/>
          <a:p>
            <a:fld id="{EC33DF82-A2C3-4636-94E9-F3DC1F43851D}" type="datetimeFigureOut">
              <a:rPr lang="de-DE" smtClean="0"/>
              <a:t>23.03.2020</a:t>
            </a:fld>
            <a:endParaRPr lang="de-DE" dirty="0"/>
          </a:p>
        </p:txBody>
      </p:sp>
      <p:sp>
        <p:nvSpPr>
          <p:cNvPr id="6" name="Fußzeilenplatzhalter 5"/>
          <p:cNvSpPr>
            <a:spLocks noGrp="1"/>
          </p:cNvSpPr>
          <p:nvPr>
            <p:ph type="ftr" sz="quarter" idx="11"/>
          </p:nvPr>
        </p:nvSpPr>
        <p:spPr/>
        <p:txBody>
          <a:bodyPr/>
          <a:lstStyle/>
          <a:p>
            <a:endParaRPr lang="de-DE" dirty="0"/>
          </a:p>
        </p:txBody>
      </p:sp>
      <p:sp>
        <p:nvSpPr>
          <p:cNvPr id="7" name="Foliennummernplatzhalter 6"/>
          <p:cNvSpPr>
            <a:spLocks noGrp="1"/>
          </p:cNvSpPr>
          <p:nvPr>
            <p:ph type="sldNum" sz="quarter" idx="12"/>
          </p:nvPr>
        </p:nvSpPr>
        <p:spPr/>
        <p:txBody>
          <a:bodyPr/>
          <a:lstStyle/>
          <a:p>
            <a:fld id="{B13A1AB7-9C9C-4044-A42B-469EBA530622}" type="slidenum">
              <a:rPr lang="de-DE" smtClean="0"/>
              <a:t>‹Nr.›</a:t>
            </a:fld>
            <a:endParaRPr lang="de-DE" dirty="0"/>
          </a:p>
        </p:txBody>
      </p:sp>
    </p:spTree>
    <p:extLst>
      <p:ext uri="{BB962C8B-B14F-4D97-AF65-F5344CB8AC3E}">
        <p14:creationId xmlns:p14="http://schemas.microsoft.com/office/powerpoint/2010/main" val="2249649176"/>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839788" y="365125"/>
            <a:ext cx="10515600" cy="1325563"/>
          </a:xfrm>
        </p:spPr>
        <p:txBody>
          <a:bodyPr/>
          <a:lstStyle/>
          <a:p>
            <a:r>
              <a:rPr lang="de-DE"/>
              <a:t>Titelmasterformat durch Klicken bearbeiten</a:t>
            </a:r>
          </a:p>
        </p:txBody>
      </p:sp>
      <p:sp>
        <p:nvSpPr>
          <p:cNvPr id="3" name="Textplatzhalt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Formatvorlagen des Textmasters bearbeiten</a:t>
            </a:r>
          </a:p>
        </p:txBody>
      </p:sp>
      <p:sp>
        <p:nvSpPr>
          <p:cNvPr id="4" name="Inhaltsplatzhalter 3"/>
          <p:cNvSpPr>
            <a:spLocks noGrp="1"/>
          </p:cNvSpPr>
          <p:nvPr>
            <p:ph sz="half" idx="2"/>
          </p:nvPr>
        </p:nvSpPr>
        <p:spPr>
          <a:xfrm>
            <a:off x="839788" y="2505075"/>
            <a:ext cx="5157787" cy="3684588"/>
          </a:xfrm>
        </p:spPr>
        <p:txBody>
          <a:body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p>
        </p:txBody>
      </p:sp>
      <p:sp>
        <p:nvSpPr>
          <p:cNvPr id="5" name="Textplatzhalt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Formatvorlagen des Textmasters bearbeiten</a:t>
            </a:r>
          </a:p>
        </p:txBody>
      </p:sp>
      <p:sp>
        <p:nvSpPr>
          <p:cNvPr id="6" name="Inhaltsplatzhalter 5"/>
          <p:cNvSpPr>
            <a:spLocks noGrp="1"/>
          </p:cNvSpPr>
          <p:nvPr>
            <p:ph sz="quarter" idx="4"/>
          </p:nvPr>
        </p:nvSpPr>
        <p:spPr>
          <a:xfrm>
            <a:off x="6172200" y="2505075"/>
            <a:ext cx="5183188" cy="3684588"/>
          </a:xfrm>
        </p:spPr>
        <p:txBody>
          <a:body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p>
        </p:txBody>
      </p:sp>
      <p:sp>
        <p:nvSpPr>
          <p:cNvPr id="7" name="Datumsplatzhalter 6"/>
          <p:cNvSpPr>
            <a:spLocks noGrp="1"/>
          </p:cNvSpPr>
          <p:nvPr>
            <p:ph type="dt" sz="half" idx="10"/>
          </p:nvPr>
        </p:nvSpPr>
        <p:spPr/>
        <p:txBody>
          <a:bodyPr/>
          <a:lstStyle/>
          <a:p>
            <a:fld id="{EC33DF82-A2C3-4636-94E9-F3DC1F43851D}" type="datetimeFigureOut">
              <a:rPr lang="de-DE" smtClean="0"/>
              <a:t>23.03.2020</a:t>
            </a:fld>
            <a:endParaRPr lang="de-DE" dirty="0"/>
          </a:p>
        </p:txBody>
      </p:sp>
      <p:sp>
        <p:nvSpPr>
          <p:cNvPr id="8" name="Fußzeilenplatzhalter 7"/>
          <p:cNvSpPr>
            <a:spLocks noGrp="1"/>
          </p:cNvSpPr>
          <p:nvPr>
            <p:ph type="ftr" sz="quarter" idx="11"/>
          </p:nvPr>
        </p:nvSpPr>
        <p:spPr/>
        <p:txBody>
          <a:bodyPr/>
          <a:lstStyle/>
          <a:p>
            <a:endParaRPr lang="de-DE" dirty="0"/>
          </a:p>
        </p:txBody>
      </p:sp>
      <p:sp>
        <p:nvSpPr>
          <p:cNvPr id="9" name="Foliennummernplatzhalter 8"/>
          <p:cNvSpPr>
            <a:spLocks noGrp="1"/>
          </p:cNvSpPr>
          <p:nvPr>
            <p:ph type="sldNum" sz="quarter" idx="12"/>
          </p:nvPr>
        </p:nvSpPr>
        <p:spPr/>
        <p:txBody>
          <a:bodyPr/>
          <a:lstStyle/>
          <a:p>
            <a:fld id="{B13A1AB7-9C9C-4044-A42B-469EBA530622}" type="slidenum">
              <a:rPr lang="de-DE" smtClean="0"/>
              <a:t>‹Nr.›</a:t>
            </a:fld>
            <a:endParaRPr lang="de-DE" dirty="0"/>
          </a:p>
        </p:txBody>
      </p:sp>
    </p:spTree>
    <p:extLst>
      <p:ext uri="{BB962C8B-B14F-4D97-AF65-F5344CB8AC3E}">
        <p14:creationId xmlns:p14="http://schemas.microsoft.com/office/powerpoint/2010/main" val="2815633674"/>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Datumsplatzhalter 2"/>
          <p:cNvSpPr>
            <a:spLocks noGrp="1"/>
          </p:cNvSpPr>
          <p:nvPr>
            <p:ph type="dt" sz="half" idx="10"/>
          </p:nvPr>
        </p:nvSpPr>
        <p:spPr/>
        <p:txBody>
          <a:bodyPr/>
          <a:lstStyle/>
          <a:p>
            <a:fld id="{EC33DF82-A2C3-4636-94E9-F3DC1F43851D}" type="datetimeFigureOut">
              <a:rPr lang="de-DE" smtClean="0"/>
              <a:t>23.03.2020</a:t>
            </a:fld>
            <a:endParaRPr lang="de-DE" dirty="0"/>
          </a:p>
        </p:txBody>
      </p:sp>
      <p:sp>
        <p:nvSpPr>
          <p:cNvPr id="4" name="Fußzeilenplatzhalter 3"/>
          <p:cNvSpPr>
            <a:spLocks noGrp="1"/>
          </p:cNvSpPr>
          <p:nvPr>
            <p:ph type="ftr" sz="quarter" idx="11"/>
          </p:nvPr>
        </p:nvSpPr>
        <p:spPr/>
        <p:txBody>
          <a:bodyPr/>
          <a:lstStyle/>
          <a:p>
            <a:endParaRPr lang="de-DE" dirty="0"/>
          </a:p>
        </p:txBody>
      </p:sp>
      <p:sp>
        <p:nvSpPr>
          <p:cNvPr id="5" name="Foliennummernplatzhalter 4"/>
          <p:cNvSpPr>
            <a:spLocks noGrp="1"/>
          </p:cNvSpPr>
          <p:nvPr>
            <p:ph type="sldNum" sz="quarter" idx="12"/>
          </p:nvPr>
        </p:nvSpPr>
        <p:spPr/>
        <p:txBody>
          <a:bodyPr/>
          <a:lstStyle/>
          <a:p>
            <a:fld id="{B13A1AB7-9C9C-4044-A42B-469EBA530622}" type="slidenum">
              <a:rPr lang="de-DE" smtClean="0"/>
              <a:t>‹Nr.›</a:t>
            </a:fld>
            <a:endParaRPr lang="de-DE" dirty="0"/>
          </a:p>
        </p:txBody>
      </p:sp>
    </p:spTree>
    <p:extLst>
      <p:ext uri="{BB962C8B-B14F-4D97-AF65-F5344CB8AC3E}">
        <p14:creationId xmlns:p14="http://schemas.microsoft.com/office/powerpoint/2010/main" val="2157112611"/>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p:cNvSpPr>
            <a:spLocks noGrp="1"/>
          </p:cNvSpPr>
          <p:nvPr>
            <p:ph type="dt" sz="half" idx="10"/>
          </p:nvPr>
        </p:nvSpPr>
        <p:spPr/>
        <p:txBody>
          <a:bodyPr/>
          <a:lstStyle/>
          <a:p>
            <a:fld id="{EC33DF82-A2C3-4636-94E9-F3DC1F43851D}" type="datetimeFigureOut">
              <a:rPr lang="de-DE" smtClean="0"/>
              <a:t>23.03.2020</a:t>
            </a:fld>
            <a:endParaRPr lang="de-DE" dirty="0"/>
          </a:p>
        </p:txBody>
      </p:sp>
      <p:sp>
        <p:nvSpPr>
          <p:cNvPr id="3" name="Fußzeilenplatzhalter 2"/>
          <p:cNvSpPr>
            <a:spLocks noGrp="1"/>
          </p:cNvSpPr>
          <p:nvPr>
            <p:ph type="ftr" sz="quarter" idx="11"/>
          </p:nvPr>
        </p:nvSpPr>
        <p:spPr/>
        <p:txBody>
          <a:bodyPr/>
          <a:lstStyle/>
          <a:p>
            <a:endParaRPr lang="de-DE" dirty="0"/>
          </a:p>
        </p:txBody>
      </p:sp>
      <p:sp>
        <p:nvSpPr>
          <p:cNvPr id="4" name="Foliennummernplatzhalter 3"/>
          <p:cNvSpPr>
            <a:spLocks noGrp="1"/>
          </p:cNvSpPr>
          <p:nvPr>
            <p:ph type="sldNum" sz="quarter" idx="12"/>
          </p:nvPr>
        </p:nvSpPr>
        <p:spPr/>
        <p:txBody>
          <a:bodyPr/>
          <a:lstStyle/>
          <a:p>
            <a:fld id="{B13A1AB7-9C9C-4044-A42B-469EBA530622}" type="slidenum">
              <a:rPr lang="de-DE" smtClean="0"/>
              <a:t>‹Nr.›</a:t>
            </a:fld>
            <a:endParaRPr lang="de-DE" dirty="0"/>
          </a:p>
        </p:txBody>
      </p:sp>
    </p:spTree>
    <p:extLst>
      <p:ext uri="{BB962C8B-B14F-4D97-AF65-F5344CB8AC3E}">
        <p14:creationId xmlns:p14="http://schemas.microsoft.com/office/powerpoint/2010/main" val="1196102919"/>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839788" y="457200"/>
            <a:ext cx="3932237" cy="1600200"/>
          </a:xfrm>
        </p:spPr>
        <p:txBody>
          <a:bodyPr anchor="b"/>
          <a:lstStyle>
            <a:lvl1pPr>
              <a:defRPr sz="3200"/>
            </a:lvl1pPr>
          </a:lstStyle>
          <a:p>
            <a:r>
              <a:rPr lang="de-DE"/>
              <a:t>Titelmasterformat durch Klicken bearbeiten</a:t>
            </a:r>
          </a:p>
        </p:txBody>
      </p:sp>
      <p:sp>
        <p:nvSpPr>
          <p:cNvPr id="3" name="Inhaltsplatzhalt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p>
        </p:txBody>
      </p:sp>
      <p:sp>
        <p:nvSpPr>
          <p:cNvPr id="4" name="Textplatzhalt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Formatvorlagen des Textmasters bearbeiten</a:t>
            </a:r>
          </a:p>
        </p:txBody>
      </p:sp>
      <p:sp>
        <p:nvSpPr>
          <p:cNvPr id="5" name="Datumsplatzhalter 4"/>
          <p:cNvSpPr>
            <a:spLocks noGrp="1"/>
          </p:cNvSpPr>
          <p:nvPr>
            <p:ph type="dt" sz="half" idx="10"/>
          </p:nvPr>
        </p:nvSpPr>
        <p:spPr/>
        <p:txBody>
          <a:bodyPr/>
          <a:lstStyle/>
          <a:p>
            <a:fld id="{EC33DF82-A2C3-4636-94E9-F3DC1F43851D}" type="datetimeFigureOut">
              <a:rPr lang="de-DE" smtClean="0"/>
              <a:t>23.03.2020</a:t>
            </a:fld>
            <a:endParaRPr lang="de-DE" dirty="0"/>
          </a:p>
        </p:txBody>
      </p:sp>
      <p:sp>
        <p:nvSpPr>
          <p:cNvPr id="6" name="Fußzeilenplatzhalter 5"/>
          <p:cNvSpPr>
            <a:spLocks noGrp="1"/>
          </p:cNvSpPr>
          <p:nvPr>
            <p:ph type="ftr" sz="quarter" idx="11"/>
          </p:nvPr>
        </p:nvSpPr>
        <p:spPr/>
        <p:txBody>
          <a:bodyPr/>
          <a:lstStyle/>
          <a:p>
            <a:endParaRPr lang="de-DE" dirty="0"/>
          </a:p>
        </p:txBody>
      </p:sp>
      <p:sp>
        <p:nvSpPr>
          <p:cNvPr id="7" name="Foliennummernplatzhalter 6"/>
          <p:cNvSpPr>
            <a:spLocks noGrp="1"/>
          </p:cNvSpPr>
          <p:nvPr>
            <p:ph type="sldNum" sz="quarter" idx="12"/>
          </p:nvPr>
        </p:nvSpPr>
        <p:spPr/>
        <p:txBody>
          <a:bodyPr/>
          <a:lstStyle/>
          <a:p>
            <a:fld id="{B13A1AB7-9C9C-4044-A42B-469EBA530622}" type="slidenum">
              <a:rPr lang="de-DE" smtClean="0"/>
              <a:t>‹Nr.›</a:t>
            </a:fld>
            <a:endParaRPr lang="de-DE" dirty="0"/>
          </a:p>
        </p:txBody>
      </p:sp>
    </p:spTree>
    <p:extLst>
      <p:ext uri="{BB962C8B-B14F-4D97-AF65-F5344CB8AC3E}">
        <p14:creationId xmlns:p14="http://schemas.microsoft.com/office/powerpoint/2010/main" val="2525784768"/>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839788" y="457200"/>
            <a:ext cx="3932237" cy="1600200"/>
          </a:xfrm>
        </p:spPr>
        <p:txBody>
          <a:bodyPr anchor="b"/>
          <a:lstStyle>
            <a:lvl1pPr>
              <a:defRPr sz="3200"/>
            </a:lvl1pPr>
          </a:lstStyle>
          <a:p>
            <a:r>
              <a:rPr lang="de-DE"/>
              <a:t>Titelmasterformat durch Klicken bearbeiten</a:t>
            </a:r>
          </a:p>
        </p:txBody>
      </p:sp>
      <p:sp>
        <p:nvSpPr>
          <p:cNvPr id="3" name="Bildplatzhalt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DE" dirty="0"/>
          </a:p>
        </p:txBody>
      </p:sp>
      <p:sp>
        <p:nvSpPr>
          <p:cNvPr id="4" name="Textplatzhalt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Formatvorlagen des Textmasters bearbeiten</a:t>
            </a:r>
          </a:p>
        </p:txBody>
      </p:sp>
      <p:sp>
        <p:nvSpPr>
          <p:cNvPr id="5" name="Datumsplatzhalter 4"/>
          <p:cNvSpPr>
            <a:spLocks noGrp="1"/>
          </p:cNvSpPr>
          <p:nvPr>
            <p:ph type="dt" sz="half" idx="10"/>
          </p:nvPr>
        </p:nvSpPr>
        <p:spPr/>
        <p:txBody>
          <a:bodyPr/>
          <a:lstStyle/>
          <a:p>
            <a:fld id="{EC33DF82-A2C3-4636-94E9-F3DC1F43851D}" type="datetimeFigureOut">
              <a:rPr lang="de-DE" smtClean="0"/>
              <a:t>23.03.2020</a:t>
            </a:fld>
            <a:endParaRPr lang="de-DE" dirty="0"/>
          </a:p>
        </p:txBody>
      </p:sp>
      <p:sp>
        <p:nvSpPr>
          <p:cNvPr id="6" name="Fußzeilenplatzhalter 5"/>
          <p:cNvSpPr>
            <a:spLocks noGrp="1"/>
          </p:cNvSpPr>
          <p:nvPr>
            <p:ph type="ftr" sz="quarter" idx="11"/>
          </p:nvPr>
        </p:nvSpPr>
        <p:spPr/>
        <p:txBody>
          <a:bodyPr/>
          <a:lstStyle/>
          <a:p>
            <a:endParaRPr lang="de-DE" dirty="0"/>
          </a:p>
        </p:txBody>
      </p:sp>
      <p:sp>
        <p:nvSpPr>
          <p:cNvPr id="7" name="Foliennummernplatzhalter 6"/>
          <p:cNvSpPr>
            <a:spLocks noGrp="1"/>
          </p:cNvSpPr>
          <p:nvPr>
            <p:ph type="sldNum" sz="quarter" idx="12"/>
          </p:nvPr>
        </p:nvSpPr>
        <p:spPr/>
        <p:txBody>
          <a:bodyPr/>
          <a:lstStyle/>
          <a:p>
            <a:fld id="{B13A1AB7-9C9C-4044-A42B-469EBA530622}" type="slidenum">
              <a:rPr lang="de-DE" smtClean="0"/>
              <a:t>‹Nr.›</a:t>
            </a:fld>
            <a:endParaRPr lang="de-DE" dirty="0"/>
          </a:p>
        </p:txBody>
      </p:sp>
    </p:spTree>
    <p:extLst>
      <p:ext uri="{BB962C8B-B14F-4D97-AF65-F5344CB8AC3E}">
        <p14:creationId xmlns:p14="http://schemas.microsoft.com/office/powerpoint/2010/main" val="310274823"/>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elplatzhalt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de-DE"/>
              <a:t>Titelmasterformat durch Klicken bearbeiten</a:t>
            </a:r>
          </a:p>
        </p:txBody>
      </p:sp>
      <p:sp>
        <p:nvSpPr>
          <p:cNvPr id="3" name="Textplatzhalt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C33DF82-A2C3-4636-94E9-F3DC1F43851D}" type="datetimeFigureOut">
              <a:rPr lang="de-DE" smtClean="0"/>
              <a:t>23.03.2020</a:t>
            </a:fld>
            <a:endParaRPr lang="de-DE" dirty="0"/>
          </a:p>
        </p:txBody>
      </p:sp>
      <p:sp>
        <p:nvSpPr>
          <p:cNvPr id="5" name="Fußzeilenplatzhalt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e-DE" dirty="0"/>
          </a:p>
        </p:txBody>
      </p:sp>
      <p:sp>
        <p:nvSpPr>
          <p:cNvPr id="6" name="Foliennummernplatzhalt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3A1AB7-9C9C-4044-A42B-469EBA530622}" type="slidenum">
              <a:rPr lang="de-DE" smtClean="0"/>
              <a:t>‹Nr.›</a:t>
            </a:fld>
            <a:endParaRPr lang="de-DE" dirty="0"/>
          </a:p>
        </p:txBody>
      </p:sp>
    </p:spTree>
    <p:extLst>
      <p:ext uri="{BB962C8B-B14F-4D97-AF65-F5344CB8AC3E}">
        <p14:creationId xmlns:p14="http://schemas.microsoft.com/office/powerpoint/2010/main" val="365741774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Bild 10"/>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54125" y="310356"/>
            <a:ext cx="484188" cy="717550"/>
          </a:xfrm>
          <a:prstGeom prst="rect">
            <a:avLst/>
          </a:prstGeom>
          <a:noFill/>
          <a:extLst>
            <a:ext uri="{909E8E84-426E-40DD-AFC4-6F175D3DCCD1}">
              <a14:hiddenFill xmlns:a14="http://schemas.microsoft.com/office/drawing/2010/main">
                <a:solidFill>
                  <a:srgbClr val="FFFFFF"/>
                </a:solidFill>
              </a14:hiddenFill>
            </a:ext>
          </a:extLst>
        </p:spPr>
      </p:pic>
      <p:sp>
        <p:nvSpPr>
          <p:cNvPr id="3" name="Untertitel 2"/>
          <p:cNvSpPr>
            <a:spLocks noGrp="1"/>
          </p:cNvSpPr>
          <p:nvPr>
            <p:ph type="subTitle" idx="1"/>
          </p:nvPr>
        </p:nvSpPr>
        <p:spPr>
          <a:xfrm>
            <a:off x="0" y="469647"/>
            <a:ext cx="12192000" cy="844146"/>
          </a:xfrm>
        </p:spPr>
        <p:txBody>
          <a:bodyPr>
            <a:normAutofit/>
          </a:bodyPr>
          <a:lstStyle/>
          <a:p>
            <a:r>
              <a:rPr lang="de-DE" sz="2800" dirty="0">
                <a:latin typeface="Arial" panose="020B0604020202020204" pitchFamily="34" charset="0"/>
                <a:cs typeface="Arial" panose="020B0604020202020204" pitchFamily="34" charset="0"/>
              </a:rPr>
              <a:t>Latein 9b								24/03/2020   RCS</a:t>
            </a:r>
          </a:p>
        </p:txBody>
      </p:sp>
      <p:sp>
        <p:nvSpPr>
          <p:cNvPr id="7" name="Titel 3">
            <a:extLst>
              <a:ext uri="{FF2B5EF4-FFF2-40B4-BE49-F238E27FC236}">
                <a16:creationId xmlns:a16="http://schemas.microsoft.com/office/drawing/2014/main" id="{92F15B39-16CC-42C3-B50E-F78993DA65A2}"/>
              </a:ext>
            </a:extLst>
          </p:cNvPr>
          <p:cNvSpPr txBox="1">
            <a:spLocks/>
          </p:cNvSpPr>
          <p:nvPr/>
        </p:nvSpPr>
        <p:spPr>
          <a:xfrm>
            <a:off x="838200" y="365125"/>
            <a:ext cx="10515600" cy="1325563"/>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de-DE" sz="4400" dirty="0"/>
          </a:p>
        </p:txBody>
      </p:sp>
      <p:cxnSp>
        <p:nvCxnSpPr>
          <p:cNvPr id="12" name="Gerader Verbinder 11">
            <a:extLst>
              <a:ext uri="{FF2B5EF4-FFF2-40B4-BE49-F238E27FC236}">
                <a16:creationId xmlns:a16="http://schemas.microsoft.com/office/drawing/2014/main" id="{8AE16DBA-80BA-4EF9-974B-7DAD5B90AA0C}"/>
              </a:ext>
            </a:extLst>
          </p:cNvPr>
          <p:cNvCxnSpPr>
            <a:cxnSpLocks/>
          </p:cNvCxnSpPr>
          <p:nvPr/>
        </p:nvCxnSpPr>
        <p:spPr>
          <a:xfrm>
            <a:off x="0" y="1313793"/>
            <a:ext cx="12192000" cy="0"/>
          </a:xfrm>
          <a:prstGeom prst="line">
            <a:avLst/>
          </a:prstGeom>
        </p:spPr>
        <p:style>
          <a:lnRef idx="1">
            <a:schemeClr val="dk1"/>
          </a:lnRef>
          <a:fillRef idx="0">
            <a:schemeClr val="dk1"/>
          </a:fillRef>
          <a:effectRef idx="0">
            <a:schemeClr val="dk1"/>
          </a:effectRef>
          <a:fontRef idx="minor">
            <a:schemeClr val="tx1"/>
          </a:fontRef>
        </p:style>
      </p:cxnSp>
      <p:sp>
        <p:nvSpPr>
          <p:cNvPr id="2" name="Textfeld 1">
            <a:extLst>
              <a:ext uri="{FF2B5EF4-FFF2-40B4-BE49-F238E27FC236}">
                <a16:creationId xmlns:a16="http://schemas.microsoft.com/office/drawing/2014/main" id="{073049A4-869D-42D3-8AEA-7AB21BD79924}"/>
              </a:ext>
            </a:extLst>
          </p:cNvPr>
          <p:cNvSpPr txBox="1"/>
          <p:nvPr/>
        </p:nvSpPr>
        <p:spPr>
          <a:xfrm>
            <a:off x="4962525" y="3143250"/>
            <a:ext cx="6515100" cy="1815882"/>
          </a:xfrm>
          <a:prstGeom prst="rect">
            <a:avLst/>
          </a:prstGeom>
          <a:noFill/>
        </p:spPr>
        <p:txBody>
          <a:bodyPr wrap="square" rtlCol="0">
            <a:spAutoFit/>
          </a:bodyPr>
          <a:lstStyle/>
          <a:p>
            <a:r>
              <a:rPr lang="de-DE" sz="2800" dirty="0">
                <a:latin typeface="Arial" panose="020B0604020202020204" pitchFamily="34" charset="0"/>
                <a:cs typeface="Arial" panose="020B0604020202020204" pitchFamily="34" charset="0"/>
              </a:rPr>
              <a:t>Das passiert heute</a:t>
            </a:r>
          </a:p>
          <a:p>
            <a:pPr marL="457200" indent="-457200">
              <a:buFont typeface="Arial" panose="020B0604020202020204" pitchFamily="34" charset="0"/>
              <a:buChar char="•"/>
            </a:pPr>
            <a:r>
              <a:rPr lang="de-DE" sz="2800" dirty="0">
                <a:latin typeface="Arial" panose="020B0604020202020204" pitchFamily="34" charset="0"/>
                <a:cs typeface="Arial" panose="020B0604020202020204" pitchFamily="34" charset="0"/>
              </a:rPr>
              <a:t>Besprechung der Übungen zum Gerundium</a:t>
            </a:r>
          </a:p>
          <a:p>
            <a:pPr marL="457200" indent="-457200">
              <a:buFont typeface="Arial" panose="020B0604020202020204" pitchFamily="34" charset="0"/>
              <a:buChar char="•"/>
            </a:pPr>
            <a:r>
              <a:rPr lang="de-DE" sz="2800" dirty="0">
                <a:latin typeface="Arial" panose="020B0604020202020204" pitchFamily="34" charset="0"/>
                <a:cs typeface="Arial" panose="020B0604020202020204" pitchFamily="34" charset="0"/>
              </a:rPr>
              <a:t>Das Gerundi</a:t>
            </a:r>
            <a:r>
              <a:rPr lang="de-DE" sz="2800" b="1" u="sng" dirty="0">
                <a:latin typeface="Arial" panose="020B0604020202020204" pitchFamily="34" charset="0"/>
                <a:cs typeface="Arial" panose="020B0604020202020204" pitchFamily="34" charset="0"/>
              </a:rPr>
              <a:t>v</a:t>
            </a:r>
            <a:r>
              <a:rPr lang="de-DE" sz="2800" dirty="0">
                <a:latin typeface="Arial" panose="020B0604020202020204" pitchFamily="34" charset="0"/>
                <a:cs typeface="Arial" panose="020B0604020202020204" pitchFamily="34" charset="0"/>
              </a:rPr>
              <a:t>um</a:t>
            </a:r>
          </a:p>
        </p:txBody>
      </p:sp>
      <p:sp>
        <p:nvSpPr>
          <p:cNvPr id="5" name="Rechteck 4">
            <a:extLst>
              <a:ext uri="{FF2B5EF4-FFF2-40B4-BE49-F238E27FC236}">
                <a16:creationId xmlns:a16="http://schemas.microsoft.com/office/drawing/2014/main" id="{5A55DDF9-9B95-41FD-B9A6-E2953CDDABAB}"/>
              </a:ext>
            </a:extLst>
          </p:cNvPr>
          <p:cNvSpPr/>
          <p:nvPr/>
        </p:nvSpPr>
        <p:spPr>
          <a:xfrm>
            <a:off x="539939" y="2891135"/>
            <a:ext cx="3821880" cy="2215991"/>
          </a:xfrm>
          <a:prstGeom prst="rect">
            <a:avLst/>
          </a:prstGeom>
          <a:noFill/>
        </p:spPr>
        <p:txBody>
          <a:bodyPr wrap="none" lIns="91440" tIns="45720" rIns="91440" bIns="45720">
            <a:spAutoFit/>
            <a:scene3d>
              <a:camera prst="isometricOffAxis2Left"/>
              <a:lightRig rig="threePt" dir="t"/>
            </a:scene3d>
            <a:sp3d extrusionH="57150">
              <a:bevelT w="57150" h="38100" prst="hardEdge"/>
            </a:sp3d>
          </a:bodyPr>
          <a:lstStyle/>
          <a:p>
            <a:pPr algn="ctr"/>
            <a:r>
              <a:rPr lang="de-DE" sz="13800" b="1" cap="none" spc="0" dirty="0" err="1">
                <a:ln w="9525">
                  <a:solidFill>
                    <a:schemeClr val="bg1"/>
                  </a:solidFill>
                  <a:prstDash val="solid"/>
                </a:ln>
                <a:solidFill>
                  <a:schemeClr val="tx1"/>
                </a:solidFill>
                <a:effectLst>
                  <a:glow rad="228600">
                    <a:schemeClr val="accent4">
                      <a:satMod val="175000"/>
                      <a:alpha val="40000"/>
                    </a:schemeClr>
                  </a:glow>
                  <a:outerShdw blurRad="60007" dist="310007" dir="7680000" sy="30000" kx="1300200" algn="ctr" rotWithShape="0">
                    <a:prstClr val="black">
                      <a:alpha val="32000"/>
                    </a:prstClr>
                  </a:outerShdw>
                </a:effectLst>
                <a:latin typeface="Arial" panose="020B0604020202020204" pitchFamily="34" charset="0"/>
                <a:cs typeface="Arial" panose="020B0604020202020204" pitchFamily="34" charset="0"/>
              </a:rPr>
              <a:t>nd</a:t>
            </a:r>
            <a:r>
              <a:rPr lang="de-DE" sz="13800" b="1" cap="none" spc="0" dirty="0">
                <a:ln w="9525">
                  <a:solidFill>
                    <a:schemeClr val="bg1"/>
                  </a:solidFill>
                  <a:prstDash val="solid"/>
                </a:ln>
                <a:solidFill>
                  <a:schemeClr val="tx1"/>
                </a:solidFill>
                <a:effectLst>
                  <a:glow rad="228600">
                    <a:schemeClr val="accent4">
                      <a:satMod val="175000"/>
                      <a:alpha val="40000"/>
                    </a:schemeClr>
                  </a:glow>
                  <a:outerShdw blurRad="60007" dist="310007" dir="7680000" sy="30000" kx="1300200" algn="ctr" rotWithShape="0">
                    <a:prstClr val="black">
                      <a:alpha val="32000"/>
                    </a:prstClr>
                  </a:outerShdw>
                </a:effectLst>
                <a:latin typeface="Arial" panose="020B0604020202020204" pitchFamily="34" charset="0"/>
                <a:cs typeface="Arial" panose="020B0604020202020204" pitchFamily="34" charset="0"/>
              </a:rPr>
              <a:t> 2</a:t>
            </a:r>
            <a:endParaRPr lang="de-DE" sz="9600" b="1" cap="none" spc="0" dirty="0">
              <a:ln w="9525">
                <a:solidFill>
                  <a:schemeClr val="bg1"/>
                </a:solidFill>
                <a:prstDash val="solid"/>
              </a:ln>
              <a:solidFill>
                <a:schemeClr val="tx1"/>
              </a:solidFill>
              <a:effectLst>
                <a:glow rad="228600">
                  <a:schemeClr val="accent4">
                    <a:satMod val="175000"/>
                    <a:alpha val="40000"/>
                  </a:schemeClr>
                </a:glow>
                <a:outerShdw blurRad="60007" dist="310007" dir="7680000" sy="30000" kx="1300200" algn="ctr" rotWithShape="0">
                  <a:prstClr val="black">
                    <a:alpha val="32000"/>
                  </a:prstClr>
                </a:outerShdw>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231957257"/>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92C418C-B722-4B5A-97BF-4D92C4ECC207}"/>
              </a:ext>
            </a:extLst>
          </p:cNvPr>
          <p:cNvSpPr>
            <a:spLocks noGrp="1"/>
          </p:cNvSpPr>
          <p:nvPr>
            <p:ph type="title"/>
          </p:nvPr>
        </p:nvSpPr>
        <p:spPr/>
        <p:txBody>
          <a:bodyPr/>
          <a:lstStyle/>
          <a:p>
            <a:r>
              <a:rPr lang="de-DE" dirty="0">
                <a:latin typeface="Arial" panose="020B0604020202020204" pitchFamily="34" charset="0"/>
                <a:cs typeface="Arial" panose="020B0604020202020204" pitchFamily="34" charset="0"/>
              </a:rPr>
              <a:t>Aufgaben für den 23. März 2020</a:t>
            </a:r>
          </a:p>
        </p:txBody>
      </p:sp>
      <p:sp>
        <p:nvSpPr>
          <p:cNvPr id="3" name="Inhaltsplatzhalter 2">
            <a:extLst>
              <a:ext uri="{FF2B5EF4-FFF2-40B4-BE49-F238E27FC236}">
                <a16:creationId xmlns:a16="http://schemas.microsoft.com/office/drawing/2014/main" id="{4F5DA709-E152-42B4-A62B-B5AA4B5FE813}"/>
              </a:ext>
            </a:extLst>
          </p:cNvPr>
          <p:cNvSpPr>
            <a:spLocks noGrp="1"/>
          </p:cNvSpPr>
          <p:nvPr>
            <p:ph idx="1"/>
          </p:nvPr>
        </p:nvSpPr>
        <p:spPr/>
        <p:txBody>
          <a:bodyPr/>
          <a:lstStyle/>
          <a:p>
            <a:r>
              <a:rPr lang="de-DE" dirty="0">
                <a:latin typeface="Arial" panose="020B0604020202020204" pitchFamily="34" charset="0"/>
                <a:cs typeface="Arial" panose="020B0604020202020204" pitchFamily="34" charset="0"/>
              </a:rPr>
              <a:t>Arbeitsübersicht:</a:t>
            </a:r>
          </a:p>
          <a:p>
            <a:pPr lvl="1"/>
            <a:r>
              <a:rPr lang="de-DE" dirty="0">
                <a:latin typeface="Arial" panose="020B0604020202020204" pitchFamily="34" charset="0"/>
                <a:cs typeface="Arial" panose="020B0604020202020204" pitchFamily="34" charset="0"/>
              </a:rPr>
              <a:t>Vergleichen Eurer Übersetzung der </a:t>
            </a:r>
            <a:r>
              <a:rPr lang="de-DE" dirty="0" err="1">
                <a:latin typeface="Arial" panose="020B0604020202020204" pitchFamily="34" charset="0"/>
                <a:cs typeface="Arial" panose="020B0604020202020204" pitchFamily="34" charset="0"/>
              </a:rPr>
              <a:t>Gerundiumssätze</a:t>
            </a:r>
            <a:endParaRPr lang="de-DE" dirty="0">
              <a:latin typeface="Arial" panose="020B0604020202020204" pitchFamily="34" charset="0"/>
              <a:cs typeface="Arial" panose="020B0604020202020204" pitchFamily="34" charset="0"/>
            </a:endParaRPr>
          </a:p>
          <a:p>
            <a:pPr lvl="1"/>
            <a:r>
              <a:rPr lang="de-DE" dirty="0">
                <a:latin typeface="Arial" panose="020B0604020202020204" pitchFamily="34" charset="0"/>
                <a:cs typeface="Arial" panose="020B0604020202020204" pitchFamily="34" charset="0"/>
              </a:rPr>
              <a:t>Letzte Grammatik-Einheit: Das Gerundi</a:t>
            </a:r>
            <a:r>
              <a:rPr lang="de-DE" b="1" u="sng" dirty="0">
                <a:latin typeface="Arial" panose="020B0604020202020204" pitchFamily="34" charset="0"/>
                <a:cs typeface="Arial" panose="020B0604020202020204" pitchFamily="34" charset="0"/>
              </a:rPr>
              <a:t>v</a:t>
            </a:r>
            <a:r>
              <a:rPr lang="de-DE" dirty="0">
                <a:latin typeface="Arial" panose="020B0604020202020204" pitchFamily="34" charset="0"/>
                <a:cs typeface="Arial" panose="020B0604020202020204" pitchFamily="34" charset="0"/>
              </a:rPr>
              <a:t>um</a:t>
            </a:r>
          </a:p>
          <a:p>
            <a:pPr lvl="1"/>
            <a:r>
              <a:rPr lang="de-DE" dirty="0">
                <a:latin typeface="Arial" panose="020B0604020202020204" pitchFamily="34" charset="0"/>
                <a:cs typeface="Arial" panose="020B0604020202020204" pitchFamily="34" charset="0"/>
              </a:rPr>
              <a:t>Übungen zum Gerundivum</a:t>
            </a:r>
          </a:p>
          <a:p>
            <a:pPr lvl="1"/>
            <a:endParaRPr lang="de-DE" dirty="0">
              <a:latin typeface="Arial" panose="020B0604020202020204" pitchFamily="34" charset="0"/>
              <a:cs typeface="Arial" panose="020B0604020202020204" pitchFamily="34" charset="0"/>
            </a:endParaRPr>
          </a:p>
          <a:p>
            <a:pPr marL="0" indent="0">
              <a:buNone/>
            </a:pPr>
            <a:r>
              <a:rPr lang="de-DE" sz="2400" i="1" dirty="0">
                <a:latin typeface="Arial" panose="020B0604020202020204" pitchFamily="34" charset="0"/>
                <a:cs typeface="Arial" panose="020B0604020202020204" pitchFamily="34" charset="0"/>
              </a:rPr>
              <a:t>Und eine Ankündigung: Am Freitag werde ich einen Test für das PFA, das Gerundium und das Gerundivum hochladen. Den kann jeder ganz alleine machen. Jeder hat 45 Minuten Zeit. Das wird zwar nicht wie eine Arbeit gewertet, aber kann durchaus die Note auch mal verbessern. Mehr dazu noch in den nächsten Tagen.</a:t>
            </a:r>
          </a:p>
          <a:p>
            <a:endParaRPr lang="de-DE"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571811681"/>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a:extLst>
              <a:ext uri="{FF2B5EF4-FFF2-40B4-BE49-F238E27FC236}">
                <a16:creationId xmlns:a16="http://schemas.microsoft.com/office/drawing/2014/main" id="{39C814E3-6646-4DE0-BD24-C3D514E74A9F}"/>
              </a:ext>
            </a:extLst>
          </p:cNvPr>
          <p:cNvSpPr/>
          <p:nvPr/>
        </p:nvSpPr>
        <p:spPr>
          <a:xfrm>
            <a:off x="552449" y="1582341"/>
            <a:ext cx="10658475" cy="4524315"/>
          </a:xfrm>
          <a:prstGeom prst="rect">
            <a:avLst/>
          </a:prstGeom>
        </p:spPr>
        <p:txBody>
          <a:bodyPr wrap="square">
            <a:spAutoFit/>
          </a:bodyPr>
          <a:lstStyle/>
          <a:p>
            <a:pPr>
              <a:spcAft>
                <a:spcPts val="0"/>
              </a:spcAft>
              <a:tabLst>
                <a:tab pos="449580" algn="l"/>
              </a:tabLst>
            </a:pPr>
            <a:r>
              <a:rPr lang="de-DE" dirty="0">
                <a:latin typeface="Arial" panose="020B0604020202020204" pitchFamily="34" charset="0"/>
                <a:ea typeface="Times New Roman" panose="02020603050405020304" pitchFamily="18" charset="0"/>
                <a:cs typeface="Times New Roman" panose="02020603050405020304" pitchFamily="18" charset="0"/>
              </a:rPr>
              <a:t>(1) Nulla </a:t>
            </a:r>
            <a:r>
              <a:rPr lang="de-DE" dirty="0" err="1">
                <a:latin typeface="Arial" panose="020B0604020202020204" pitchFamily="34" charset="0"/>
                <a:ea typeface="Times New Roman" panose="02020603050405020304" pitchFamily="18" charset="0"/>
                <a:cs typeface="Times New Roman" panose="02020603050405020304" pitchFamily="18" charset="0"/>
              </a:rPr>
              <a:t>occasio</a:t>
            </a:r>
            <a:r>
              <a:rPr lang="de-DE" dirty="0">
                <a:latin typeface="Arial" panose="020B0604020202020204" pitchFamily="34" charset="0"/>
                <a:ea typeface="Times New Roman" panose="02020603050405020304" pitchFamily="18" charset="0"/>
                <a:cs typeface="Times New Roman" panose="02020603050405020304" pitchFamily="18" charset="0"/>
              </a:rPr>
              <a:t> </a:t>
            </a:r>
            <a:r>
              <a:rPr lang="de-DE" dirty="0" err="1">
                <a:latin typeface="Arial" panose="020B0604020202020204" pitchFamily="34" charset="0"/>
                <a:ea typeface="Times New Roman" panose="02020603050405020304" pitchFamily="18" charset="0"/>
                <a:cs typeface="Times New Roman" panose="02020603050405020304" pitchFamily="18" charset="0"/>
              </a:rPr>
              <a:t>fugiendi</a:t>
            </a:r>
            <a:r>
              <a:rPr lang="de-DE" dirty="0">
                <a:latin typeface="Arial" panose="020B0604020202020204" pitchFamily="34" charset="0"/>
                <a:ea typeface="Times New Roman" panose="02020603050405020304" pitchFamily="18" charset="0"/>
                <a:cs typeface="Times New Roman" panose="02020603050405020304" pitchFamily="18" charset="0"/>
              </a:rPr>
              <a:t> est.					(</a:t>
            </a:r>
            <a:r>
              <a:rPr lang="de-DE" b="1" i="1" dirty="0" err="1">
                <a:latin typeface="Arial" panose="020B0604020202020204" pitchFamily="34" charset="0"/>
                <a:ea typeface="Times New Roman" panose="02020603050405020304" pitchFamily="18" charset="0"/>
                <a:cs typeface="Times New Roman" panose="02020603050405020304" pitchFamily="18" charset="0"/>
              </a:rPr>
              <a:t>occasio</a:t>
            </a:r>
            <a:r>
              <a:rPr lang="de-DE" dirty="0">
                <a:latin typeface="Arial" panose="020B0604020202020204" pitchFamily="34" charset="0"/>
                <a:ea typeface="Times New Roman" panose="02020603050405020304" pitchFamily="18" charset="0"/>
                <a:cs typeface="Times New Roman" panose="02020603050405020304" pitchFamily="18" charset="0"/>
              </a:rPr>
              <a:t> – Gelegenheit)</a:t>
            </a:r>
          </a:p>
          <a:p>
            <a:pPr>
              <a:spcAft>
                <a:spcPts val="0"/>
              </a:spcAft>
              <a:tabLst>
                <a:tab pos="449580" algn="l"/>
              </a:tabLst>
            </a:pPr>
            <a:r>
              <a:rPr lang="de-DE" dirty="0">
                <a:latin typeface="Arial" panose="020B0604020202020204" pitchFamily="34" charset="0"/>
                <a:ea typeface="Times New Roman" panose="02020603050405020304" pitchFamily="18" charset="0"/>
                <a:cs typeface="Times New Roman" panose="02020603050405020304" pitchFamily="18" charset="0"/>
              </a:rPr>
              <a:t>	</a:t>
            </a:r>
            <a:r>
              <a:rPr lang="de-DE" dirty="0">
                <a:solidFill>
                  <a:srgbClr val="FF0000"/>
                </a:solidFill>
                <a:latin typeface="Arial" panose="020B0604020202020204" pitchFamily="34" charset="0"/>
                <a:ea typeface="Times New Roman" panose="02020603050405020304" pitchFamily="18" charset="0"/>
                <a:cs typeface="Times New Roman" panose="02020603050405020304" pitchFamily="18" charset="0"/>
              </a:rPr>
              <a:t>Es gibt keine Gelegenheit zur Flucht (zum Flüchten).</a:t>
            </a:r>
          </a:p>
          <a:p>
            <a:pPr>
              <a:spcAft>
                <a:spcPts val="0"/>
              </a:spcAft>
              <a:tabLst>
                <a:tab pos="449580" algn="l"/>
              </a:tabLst>
            </a:pPr>
            <a:endParaRPr lang="de-DE" dirty="0">
              <a:latin typeface="Arial" panose="020B0604020202020204" pitchFamily="34" charset="0"/>
              <a:ea typeface="Times New Roman" panose="02020603050405020304" pitchFamily="18" charset="0"/>
              <a:cs typeface="Times New Roman" panose="02020603050405020304" pitchFamily="18" charset="0"/>
            </a:endParaRPr>
          </a:p>
          <a:p>
            <a:pPr>
              <a:spcAft>
                <a:spcPts val="0"/>
              </a:spcAft>
              <a:tabLst>
                <a:tab pos="449580" algn="l"/>
              </a:tabLst>
            </a:pPr>
            <a:r>
              <a:rPr lang="de-DE" dirty="0">
                <a:latin typeface="Arial" panose="020B0604020202020204" pitchFamily="34" charset="0"/>
                <a:ea typeface="Times New Roman" panose="02020603050405020304" pitchFamily="18" charset="0"/>
                <a:cs typeface="Times New Roman" panose="02020603050405020304" pitchFamily="18" charset="0"/>
              </a:rPr>
              <a:t>(2) Lucius </a:t>
            </a:r>
            <a:r>
              <a:rPr lang="de-DE" dirty="0" err="1">
                <a:latin typeface="Arial" panose="020B0604020202020204" pitchFamily="34" charset="0"/>
                <a:ea typeface="Times New Roman" panose="02020603050405020304" pitchFamily="18" charset="0"/>
                <a:cs typeface="Times New Roman" panose="02020603050405020304" pitchFamily="18" charset="0"/>
              </a:rPr>
              <a:t>Titum</a:t>
            </a:r>
            <a:r>
              <a:rPr lang="de-DE" dirty="0">
                <a:latin typeface="Arial" panose="020B0604020202020204" pitchFamily="34" charset="0"/>
                <a:ea typeface="Times New Roman" panose="02020603050405020304" pitchFamily="18" charset="0"/>
                <a:cs typeface="Times New Roman" panose="02020603050405020304" pitchFamily="18" charset="0"/>
              </a:rPr>
              <a:t> </a:t>
            </a:r>
            <a:r>
              <a:rPr lang="de-DE" dirty="0" err="1">
                <a:latin typeface="Arial" panose="020B0604020202020204" pitchFamily="34" charset="0"/>
                <a:ea typeface="Times New Roman" panose="02020603050405020304" pitchFamily="18" charset="0"/>
                <a:cs typeface="Times New Roman" panose="02020603050405020304" pitchFamily="18" charset="0"/>
              </a:rPr>
              <a:t>discendo</a:t>
            </a:r>
            <a:r>
              <a:rPr lang="de-DE" dirty="0">
                <a:latin typeface="Arial" panose="020B0604020202020204" pitchFamily="34" charset="0"/>
                <a:ea typeface="Times New Roman" panose="02020603050405020304" pitchFamily="18" charset="0"/>
                <a:cs typeface="Times New Roman" panose="02020603050405020304" pitchFamily="18" charset="0"/>
              </a:rPr>
              <a:t> </a:t>
            </a:r>
            <a:r>
              <a:rPr lang="de-DE" dirty="0" err="1">
                <a:latin typeface="Arial" panose="020B0604020202020204" pitchFamily="34" charset="0"/>
                <a:ea typeface="Times New Roman" panose="02020603050405020304" pitchFamily="18" charset="0"/>
                <a:cs typeface="Times New Roman" panose="02020603050405020304" pitchFamily="18" charset="0"/>
              </a:rPr>
              <a:t>visitavit</a:t>
            </a:r>
            <a:r>
              <a:rPr lang="de-DE" dirty="0">
                <a:latin typeface="Arial" panose="020B0604020202020204" pitchFamily="34" charset="0"/>
                <a:ea typeface="Times New Roman" panose="02020603050405020304" pitchFamily="18" charset="0"/>
                <a:cs typeface="Times New Roman" panose="02020603050405020304" pitchFamily="18" charset="0"/>
              </a:rPr>
              <a:t>.					(</a:t>
            </a:r>
            <a:r>
              <a:rPr lang="de-DE" b="1" i="1" dirty="0" err="1">
                <a:latin typeface="Arial" panose="020B0604020202020204" pitchFamily="34" charset="0"/>
                <a:ea typeface="Times New Roman" panose="02020603050405020304" pitchFamily="18" charset="0"/>
                <a:cs typeface="Times New Roman" panose="02020603050405020304" pitchFamily="18" charset="0"/>
              </a:rPr>
              <a:t>visitare</a:t>
            </a:r>
            <a:r>
              <a:rPr lang="de-DE" b="1" i="1" dirty="0">
                <a:latin typeface="Arial" panose="020B0604020202020204" pitchFamily="34" charset="0"/>
                <a:ea typeface="Times New Roman" panose="02020603050405020304" pitchFamily="18" charset="0"/>
                <a:cs typeface="Times New Roman" panose="02020603050405020304" pitchFamily="18" charset="0"/>
              </a:rPr>
              <a:t> </a:t>
            </a:r>
            <a:r>
              <a:rPr lang="de-DE" dirty="0">
                <a:latin typeface="Arial" panose="020B0604020202020204" pitchFamily="34" charset="0"/>
                <a:ea typeface="Times New Roman" panose="02020603050405020304" pitchFamily="18" charset="0"/>
                <a:cs typeface="Times New Roman" panose="02020603050405020304" pitchFamily="18" charset="0"/>
              </a:rPr>
              <a:t>– besuchen)</a:t>
            </a:r>
          </a:p>
          <a:p>
            <a:pPr>
              <a:spcAft>
                <a:spcPts val="0"/>
              </a:spcAft>
              <a:tabLst>
                <a:tab pos="449580" algn="l"/>
              </a:tabLst>
            </a:pPr>
            <a:r>
              <a:rPr lang="de-DE" dirty="0">
                <a:solidFill>
                  <a:srgbClr val="FF0000"/>
                </a:solidFill>
                <a:latin typeface="Arial" panose="020B0604020202020204" pitchFamily="34" charset="0"/>
                <a:ea typeface="Times New Roman" panose="02020603050405020304" pitchFamily="18" charset="0"/>
                <a:cs typeface="Times New Roman" panose="02020603050405020304" pitchFamily="18" charset="0"/>
              </a:rPr>
              <a:t>	Lucius besucht Titus zum Lernen.</a:t>
            </a:r>
          </a:p>
          <a:p>
            <a:pPr>
              <a:spcAft>
                <a:spcPts val="0"/>
              </a:spcAft>
              <a:tabLst>
                <a:tab pos="449580" algn="l"/>
              </a:tabLst>
            </a:pPr>
            <a:r>
              <a:rPr lang="de-DE" dirty="0">
                <a:latin typeface="Arial" panose="020B0604020202020204" pitchFamily="34" charset="0"/>
                <a:ea typeface="Times New Roman" panose="02020603050405020304" pitchFamily="18" charset="0"/>
                <a:cs typeface="Times New Roman" panose="02020603050405020304" pitchFamily="18" charset="0"/>
              </a:rPr>
              <a:t> </a:t>
            </a:r>
          </a:p>
          <a:p>
            <a:pPr>
              <a:spcAft>
                <a:spcPts val="0"/>
              </a:spcAft>
              <a:tabLst>
                <a:tab pos="449580" algn="l"/>
              </a:tabLst>
            </a:pPr>
            <a:r>
              <a:rPr lang="de-DE" dirty="0">
                <a:latin typeface="Arial" panose="020B0604020202020204" pitchFamily="34" charset="0"/>
                <a:ea typeface="Times New Roman" panose="02020603050405020304" pitchFamily="18" charset="0"/>
                <a:cs typeface="Times New Roman" panose="02020603050405020304" pitchFamily="18" charset="0"/>
              </a:rPr>
              <a:t>(3) Gladiator ad </a:t>
            </a:r>
            <a:r>
              <a:rPr lang="de-DE" dirty="0" err="1">
                <a:latin typeface="Arial" panose="020B0604020202020204" pitchFamily="34" charset="0"/>
                <a:ea typeface="Times New Roman" panose="02020603050405020304" pitchFamily="18" charset="0"/>
                <a:cs typeface="Times New Roman" panose="02020603050405020304" pitchFamily="18" charset="0"/>
              </a:rPr>
              <a:t>pugnandum</a:t>
            </a:r>
            <a:r>
              <a:rPr lang="de-DE" dirty="0">
                <a:latin typeface="Arial" panose="020B0604020202020204" pitchFamily="34" charset="0"/>
                <a:ea typeface="Times New Roman" panose="02020603050405020304" pitchFamily="18" charset="0"/>
                <a:cs typeface="Times New Roman" panose="02020603050405020304" pitchFamily="18" charset="0"/>
              </a:rPr>
              <a:t> </a:t>
            </a:r>
            <a:r>
              <a:rPr lang="de-DE" dirty="0" err="1">
                <a:latin typeface="Arial" panose="020B0604020202020204" pitchFamily="34" charset="0"/>
                <a:ea typeface="Times New Roman" panose="02020603050405020304" pitchFamily="18" charset="0"/>
                <a:cs typeface="Times New Roman" panose="02020603050405020304" pitchFamily="18" charset="0"/>
              </a:rPr>
              <a:t>idoneus</a:t>
            </a:r>
            <a:r>
              <a:rPr lang="de-DE" dirty="0">
                <a:latin typeface="Arial" panose="020B0604020202020204" pitchFamily="34" charset="0"/>
                <a:ea typeface="Times New Roman" panose="02020603050405020304" pitchFamily="18" charset="0"/>
                <a:cs typeface="Times New Roman" panose="02020603050405020304" pitchFamily="18" charset="0"/>
              </a:rPr>
              <a:t> non erat.			(</a:t>
            </a:r>
            <a:r>
              <a:rPr lang="de-DE" b="1" i="1" dirty="0" err="1">
                <a:latin typeface="Arial" panose="020B0604020202020204" pitchFamily="34" charset="0"/>
                <a:ea typeface="Times New Roman" panose="02020603050405020304" pitchFamily="18" charset="0"/>
                <a:cs typeface="Times New Roman" panose="02020603050405020304" pitchFamily="18" charset="0"/>
              </a:rPr>
              <a:t>idoneus</a:t>
            </a:r>
            <a:r>
              <a:rPr lang="de-DE" dirty="0">
                <a:latin typeface="Arial" panose="020B0604020202020204" pitchFamily="34" charset="0"/>
                <a:ea typeface="Times New Roman" panose="02020603050405020304" pitchFamily="18" charset="0"/>
                <a:cs typeface="Times New Roman" panose="02020603050405020304" pitchFamily="18" charset="0"/>
              </a:rPr>
              <a:t> – geeignet)</a:t>
            </a:r>
          </a:p>
          <a:p>
            <a:pPr>
              <a:spcAft>
                <a:spcPts val="0"/>
              </a:spcAft>
              <a:tabLst>
                <a:tab pos="449580" algn="l"/>
              </a:tabLst>
            </a:pPr>
            <a:r>
              <a:rPr lang="de-DE" dirty="0">
                <a:latin typeface="Arial" panose="020B0604020202020204" pitchFamily="34" charset="0"/>
                <a:ea typeface="Times New Roman" panose="02020603050405020304" pitchFamily="18" charset="0"/>
                <a:cs typeface="Times New Roman" panose="02020603050405020304" pitchFamily="18" charset="0"/>
              </a:rPr>
              <a:t>	</a:t>
            </a:r>
            <a:r>
              <a:rPr lang="de-DE" dirty="0">
                <a:solidFill>
                  <a:srgbClr val="FF0000"/>
                </a:solidFill>
                <a:latin typeface="Arial" panose="020B0604020202020204" pitchFamily="34" charset="0"/>
                <a:ea typeface="Times New Roman" panose="02020603050405020304" pitchFamily="18" charset="0"/>
                <a:cs typeface="Times New Roman" panose="02020603050405020304" pitchFamily="18" charset="0"/>
              </a:rPr>
              <a:t>Der Gladiator ist nicht geeignet zum Kämpfen.</a:t>
            </a:r>
          </a:p>
          <a:p>
            <a:pPr>
              <a:spcAft>
                <a:spcPts val="0"/>
              </a:spcAft>
              <a:tabLst>
                <a:tab pos="449580" algn="l"/>
              </a:tabLst>
            </a:pPr>
            <a:r>
              <a:rPr lang="de-DE" dirty="0">
                <a:latin typeface="Arial" panose="020B0604020202020204" pitchFamily="34" charset="0"/>
                <a:ea typeface="Times New Roman" panose="02020603050405020304" pitchFamily="18" charset="0"/>
                <a:cs typeface="Times New Roman" panose="02020603050405020304" pitchFamily="18" charset="0"/>
              </a:rPr>
              <a:t> </a:t>
            </a:r>
          </a:p>
          <a:p>
            <a:pPr>
              <a:spcAft>
                <a:spcPts val="0"/>
              </a:spcAft>
              <a:tabLst>
                <a:tab pos="449580" algn="l"/>
              </a:tabLst>
            </a:pPr>
            <a:r>
              <a:rPr lang="de-DE" dirty="0">
                <a:latin typeface="Arial" panose="020B0604020202020204" pitchFamily="34" charset="0"/>
                <a:ea typeface="Times New Roman" panose="02020603050405020304" pitchFamily="18" charset="0"/>
                <a:cs typeface="Times New Roman" panose="02020603050405020304" pitchFamily="18" charset="0"/>
              </a:rPr>
              <a:t>(4) Lucius in </a:t>
            </a:r>
            <a:r>
              <a:rPr lang="de-DE" dirty="0" err="1">
                <a:latin typeface="Arial" panose="020B0604020202020204" pitchFamily="34" charset="0"/>
                <a:ea typeface="Times New Roman" panose="02020603050405020304" pitchFamily="18" charset="0"/>
                <a:cs typeface="Times New Roman" panose="02020603050405020304" pitchFamily="18" charset="0"/>
              </a:rPr>
              <a:t>natando</a:t>
            </a:r>
            <a:r>
              <a:rPr lang="de-DE" dirty="0">
                <a:latin typeface="Arial" panose="020B0604020202020204" pitchFamily="34" charset="0"/>
                <a:ea typeface="Times New Roman" panose="02020603050405020304" pitchFamily="18" charset="0"/>
                <a:cs typeface="Times New Roman" panose="02020603050405020304" pitchFamily="18" charset="0"/>
              </a:rPr>
              <a:t> </a:t>
            </a:r>
            <a:r>
              <a:rPr lang="de-DE" dirty="0" err="1">
                <a:latin typeface="Arial" panose="020B0604020202020204" pitchFamily="34" charset="0"/>
                <a:ea typeface="Times New Roman" panose="02020603050405020304" pitchFamily="18" charset="0"/>
                <a:cs typeface="Times New Roman" panose="02020603050405020304" pitchFamily="18" charset="0"/>
              </a:rPr>
              <a:t>celerrimus</a:t>
            </a:r>
            <a:r>
              <a:rPr lang="de-DE" dirty="0">
                <a:latin typeface="Arial" panose="020B0604020202020204" pitchFamily="34" charset="0"/>
                <a:ea typeface="Times New Roman" panose="02020603050405020304" pitchFamily="18" charset="0"/>
                <a:cs typeface="Times New Roman" panose="02020603050405020304" pitchFamily="18" charset="0"/>
              </a:rPr>
              <a:t> est.				(</a:t>
            </a:r>
            <a:r>
              <a:rPr lang="de-DE" b="1" i="1" dirty="0" err="1">
                <a:latin typeface="Arial" panose="020B0604020202020204" pitchFamily="34" charset="0"/>
                <a:ea typeface="Times New Roman" panose="02020603050405020304" pitchFamily="18" charset="0"/>
                <a:cs typeface="Times New Roman" panose="02020603050405020304" pitchFamily="18" charset="0"/>
              </a:rPr>
              <a:t>natare</a:t>
            </a:r>
            <a:r>
              <a:rPr lang="de-DE" dirty="0">
                <a:latin typeface="Arial" panose="020B0604020202020204" pitchFamily="34" charset="0"/>
                <a:ea typeface="Times New Roman" panose="02020603050405020304" pitchFamily="18" charset="0"/>
                <a:cs typeface="Times New Roman" panose="02020603050405020304" pitchFamily="18" charset="0"/>
              </a:rPr>
              <a:t> – schwimmen)</a:t>
            </a:r>
          </a:p>
          <a:p>
            <a:pPr>
              <a:spcAft>
                <a:spcPts val="0"/>
              </a:spcAft>
              <a:tabLst>
                <a:tab pos="449580" algn="l"/>
              </a:tabLst>
            </a:pPr>
            <a:r>
              <a:rPr lang="de-DE" dirty="0">
                <a:solidFill>
                  <a:srgbClr val="FF0000"/>
                </a:solidFill>
                <a:latin typeface="Arial" panose="020B0604020202020204" pitchFamily="34" charset="0"/>
                <a:ea typeface="Times New Roman" panose="02020603050405020304" pitchFamily="18" charset="0"/>
                <a:cs typeface="Times New Roman" panose="02020603050405020304" pitchFamily="18" charset="0"/>
              </a:rPr>
              <a:t>	Lucius ist im Schwimmen der schnellste.</a:t>
            </a:r>
          </a:p>
          <a:p>
            <a:pPr>
              <a:spcAft>
                <a:spcPts val="0"/>
              </a:spcAft>
              <a:tabLst>
                <a:tab pos="449580" algn="l"/>
              </a:tabLst>
            </a:pPr>
            <a:r>
              <a:rPr lang="de-DE" dirty="0">
                <a:latin typeface="Arial" panose="020B0604020202020204" pitchFamily="34" charset="0"/>
                <a:ea typeface="Times New Roman" panose="02020603050405020304" pitchFamily="18" charset="0"/>
                <a:cs typeface="Times New Roman" panose="02020603050405020304" pitchFamily="18" charset="0"/>
              </a:rPr>
              <a:t> </a:t>
            </a:r>
          </a:p>
          <a:p>
            <a:pPr>
              <a:spcAft>
                <a:spcPts val="0"/>
              </a:spcAft>
              <a:tabLst>
                <a:tab pos="449580" algn="l"/>
              </a:tabLst>
            </a:pPr>
            <a:r>
              <a:rPr lang="de-DE" dirty="0">
                <a:latin typeface="Arial" panose="020B0604020202020204" pitchFamily="34" charset="0"/>
                <a:ea typeface="Times New Roman" panose="02020603050405020304" pitchFamily="18" charset="0"/>
                <a:cs typeface="Times New Roman" panose="02020603050405020304" pitchFamily="18" charset="0"/>
              </a:rPr>
              <a:t>(5) </a:t>
            </a:r>
            <a:r>
              <a:rPr lang="de-DE" dirty="0" err="1">
                <a:latin typeface="Arial" panose="020B0604020202020204" pitchFamily="34" charset="0"/>
                <a:ea typeface="Times New Roman" panose="02020603050405020304" pitchFamily="18" charset="0"/>
                <a:cs typeface="Times New Roman" panose="02020603050405020304" pitchFamily="18" charset="0"/>
              </a:rPr>
              <a:t>Domitilla</a:t>
            </a:r>
            <a:r>
              <a:rPr lang="de-DE" dirty="0">
                <a:latin typeface="Arial" panose="020B0604020202020204" pitchFamily="34" charset="0"/>
                <a:ea typeface="Times New Roman" panose="02020603050405020304" pitchFamily="18" charset="0"/>
                <a:cs typeface="Times New Roman" panose="02020603050405020304" pitchFamily="18" charset="0"/>
              </a:rPr>
              <a:t> </a:t>
            </a:r>
            <a:r>
              <a:rPr lang="de-DE" dirty="0" err="1">
                <a:latin typeface="Arial" panose="020B0604020202020204" pitchFamily="34" charset="0"/>
                <a:ea typeface="Times New Roman" panose="02020603050405020304" pitchFamily="18" charset="0"/>
                <a:cs typeface="Times New Roman" panose="02020603050405020304" pitchFamily="18" charset="0"/>
              </a:rPr>
              <a:t>clamando</a:t>
            </a:r>
            <a:r>
              <a:rPr lang="de-DE" dirty="0">
                <a:latin typeface="Arial" panose="020B0604020202020204" pitchFamily="34" charset="0"/>
                <a:ea typeface="Times New Roman" panose="02020603050405020304" pitchFamily="18" charset="0"/>
                <a:cs typeface="Times New Roman" panose="02020603050405020304" pitchFamily="18" charset="0"/>
              </a:rPr>
              <a:t> </a:t>
            </a:r>
            <a:r>
              <a:rPr lang="de-DE" dirty="0" err="1">
                <a:latin typeface="Arial" panose="020B0604020202020204" pitchFamily="34" charset="0"/>
                <a:ea typeface="Times New Roman" panose="02020603050405020304" pitchFamily="18" charset="0"/>
                <a:cs typeface="Times New Roman" panose="02020603050405020304" pitchFamily="18" charset="0"/>
              </a:rPr>
              <a:t>amicas</a:t>
            </a:r>
            <a:r>
              <a:rPr lang="de-DE" dirty="0">
                <a:latin typeface="Arial" panose="020B0604020202020204" pitchFamily="34" charset="0"/>
                <a:ea typeface="Times New Roman" panose="02020603050405020304" pitchFamily="18" charset="0"/>
                <a:cs typeface="Times New Roman" panose="02020603050405020304" pitchFamily="18" charset="0"/>
              </a:rPr>
              <a:t> </a:t>
            </a:r>
            <a:r>
              <a:rPr lang="de-DE" dirty="0" err="1">
                <a:latin typeface="Arial" panose="020B0604020202020204" pitchFamily="34" charset="0"/>
                <a:ea typeface="Times New Roman" panose="02020603050405020304" pitchFamily="18" charset="0"/>
                <a:cs typeface="Times New Roman" panose="02020603050405020304" pitchFamily="18" charset="0"/>
              </a:rPr>
              <a:t>invenit</a:t>
            </a:r>
            <a:r>
              <a:rPr lang="de-DE" dirty="0">
                <a:latin typeface="Arial" panose="020B0604020202020204" pitchFamily="34" charset="0"/>
                <a:ea typeface="Times New Roman" panose="02020603050405020304" pitchFamily="18" charset="0"/>
                <a:cs typeface="Times New Roman" panose="02020603050405020304" pitchFamily="18" charset="0"/>
              </a:rPr>
              <a:t>.</a:t>
            </a:r>
          </a:p>
          <a:p>
            <a:pPr>
              <a:spcAft>
                <a:spcPts val="0"/>
              </a:spcAft>
              <a:tabLst>
                <a:tab pos="449580" algn="l"/>
              </a:tabLst>
            </a:pPr>
            <a:r>
              <a:rPr lang="de-DE" dirty="0">
                <a:latin typeface="Arial" panose="020B0604020202020204" pitchFamily="34" charset="0"/>
                <a:ea typeface="Times New Roman" panose="02020603050405020304" pitchFamily="18" charset="0"/>
                <a:cs typeface="Times New Roman" panose="02020603050405020304" pitchFamily="18" charset="0"/>
              </a:rPr>
              <a:t>	</a:t>
            </a:r>
            <a:r>
              <a:rPr lang="de-DE" dirty="0" err="1">
                <a:solidFill>
                  <a:srgbClr val="FF0000"/>
                </a:solidFill>
                <a:latin typeface="Arial" panose="020B0604020202020204" pitchFamily="34" charset="0"/>
                <a:ea typeface="Times New Roman" panose="02020603050405020304" pitchFamily="18" charset="0"/>
                <a:cs typeface="Times New Roman" panose="02020603050405020304" pitchFamily="18" charset="0"/>
              </a:rPr>
              <a:t>Domitilla</a:t>
            </a:r>
            <a:r>
              <a:rPr lang="de-DE" dirty="0">
                <a:solidFill>
                  <a:srgbClr val="FF0000"/>
                </a:solidFill>
                <a:latin typeface="Arial" panose="020B0604020202020204" pitchFamily="34" charset="0"/>
                <a:ea typeface="Times New Roman" panose="02020603050405020304" pitchFamily="18" charset="0"/>
                <a:cs typeface="Times New Roman" panose="02020603050405020304" pitchFamily="18" charset="0"/>
              </a:rPr>
              <a:t> findet die Freundinnen durch Rufen.</a:t>
            </a:r>
          </a:p>
          <a:p>
            <a:pPr>
              <a:spcAft>
                <a:spcPts val="0"/>
              </a:spcAft>
              <a:tabLst>
                <a:tab pos="449580" algn="l"/>
              </a:tabLst>
            </a:pPr>
            <a:endParaRPr lang="de-DE" dirty="0">
              <a:latin typeface="Arial" panose="020B0604020202020204" pitchFamily="34" charset="0"/>
              <a:ea typeface="Times New Roman" panose="02020603050405020304" pitchFamily="18" charset="0"/>
              <a:cs typeface="Times New Roman" panose="02020603050405020304" pitchFamily="18" charset="0"/>
            </a:endParaRPr>
          </a:p>
          <a:p>
            <a:pPr>
              <a:spcAft>
                <a:spcPts val="0"/>
              </a:spcAft>
              <a:tabLst>
                <a:tab pos="449580" algn="l"/>
              </a:tabLst>
            </a:pPr>
            <a:endParaRPr lang="de-DE" dirty="0">
              <a:latin typeface="Arial" panose="020B060402020202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613563828"/>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hteck 1">
            <a:extLst>
              <a:ext uri="{FF2B5EF4-FFF2-40B4-BE49-F238E27FC236}">
                <a16:creationId xmlns:a16="http://schemas.microsoft.com/office/drawing/2014/main" id="{E1964C6A-F4BA-40D0-B413-ACBB75AFFC25}"/>
              </a:ext>
            </a:extLst>
          </p:cNvPr>
          <p:cNvSpPr/>
          <p:nvPr/>
        </p:nvSpPr>
        <p:spPr>
          <a:xfrm>
            <a:off x="323849" y="183900"/>
            <a:ext cx="11363325" cy="1200329"/>
          </a:xfrm>
          <a:prstGeom prst="rect">
            <a:avLst/>
          </a:prstGeom>
        </p:spPr>
        <p:txBody>
          <a:bodyPr wrap="square">
            <a:spAutoFit/>
          </a:bodyPr>
          <a:lstStyle/>
          <a:p>
            <a:pPr algn="ctr">
              <a:spcAft>
                <a:spcPts val="0"/>
              </a:spcAft>
            </a:pPr>
            <a:r>
              <a:rPr lang="de-DE" sz="4400" dirty="0">
                <a:latin typeface="Arial" panose="020B0604020202020204" pitchFamily="34" charset="0"/>
                <a:ea typeface="Times New Roman" panose="02020603050405020304" pitchFamily="18" charset="0"/>
                <a:cs typeface="Times New Roman" panose="02020603050405020304" pitchFamily="18" charset="0"/>
              </a:rPr>
              <a:t>Kommen wir zum </a:t>
            </a:r>
            <a:r>
              <a:rPr lang="de-DE" sz="4400" b="1" i="1" dirty="0">
                <a:solidFill>
                  <a:srgbClr val="FF0000"/>
                </a:solidFill>
                <a:latin typeface="Arial" panose="020B0604020202020204" pitchFamily="34" charset="0"/>
                <a:ea typeface="Times New Roman" panose="02020603050405020304" pitchFamily="18" charset="0"/>
                <a:cs typeface="Times New Roman" panose="02020603050405020304" pitchFamily="18" charset="0"/>
              </a:rPr>
              <a:t>Gerundivum</a:t>
            </a:r>
          </a:p>
          <a:p>
            <a:pPr algn="ctr">
              <a:spcAft>
                <a:spcPts val="0"/>
              </a:spcAft>
            </a:pPr>
            <a:r>
              <a:rPr lang="de-DE" sz="2800" dirty="0">
                <a:latin typeface="Arial" panose="020B0604020202020204" pitchFamily="34" charset="0"/>
                <a:ea typeface="Times New Roman" panose="02020603050405020304" pitchFamily="18" charset="0"/>
                <a:cs typeface="Times New Roman" panose="02020603050405020304" pitchFamily="18" charset="0"/>
              </a:rPr>
              <a:t>Das </a:t>
            </a:r>
            <a:r>
              <a:rPr lang="de-DE" sz="2800" b="1" i="1" dirty="0">
                <a:latin typeface="Arial" panose="020B0604020202020204" pitchFamily="34" charset="0"/>
                <a:ea typeface="Times New Roman" panose="02020603050405020304" pitchFamily="18" charset="0"/>
                <a:cs typeface="Times New Roman" panose="02020603050405020304" pitchFamily="18" charset="0"/>
              </a:rPr>
              <a:t>Gerundivum </a:t>
            </a:r>
            <a:r>
              <a:rPr lang="de-DE" sz="2800" dirty="0">
                <a:latin typeface="Arial" panose="020B0604020202020204" pitchFamily="34" charset="0"/>
                <a:ea typeface="Times New Roman" panose="02020603050405020304" pitchFamily="18" charset="0"/>
                <a:cs typeface="Times New Roman" panose="02020603050405020304" pitchFamily="18" charset="0"/>
              </a:rPr>
              <a:t>ist ein Verbaladjektiv mit passiver Bedeutung.</a:t>
            </a:r>
            <a:endParaRPr lang="de-DE" sz="2000" dirty="0">
              <a:effectLst/>
              <a:latin typeface="Arial" panose="020B0604020202020204" pitchFamily="34" charset="0"/>
              <a:ea typeface="Times New Roman" panose="02020603050405020304" pitchFamily="18" charset="0"/>
              <a:cs typeface="Times New Roman" panose="02020603050405020304" pitchFamily="18" charset="0"/>
            </a:endParaRPr>
          </a:p>
        </p:txBody>
      </p:sp>
      <p:graphicFrame>
        <p:nvGraphicFramePr>
          <p:cNvPr id="5" name="Tabelle 4">
            <a:extLst>
              <a:ext uri="{FF2B5EF4-FFF2-40B4-BE49-F238E27FC236}">
                <a16:creationId xmlns:a16="http://schemas.microsoft.com/office/drawing/2014/main" id="{DE8AAB4A-CAA8-44F8-B7E4-71E8E3D1E37B}"/>
              </a:ext>
            </a:extLst>
          </p:cNvPr>
          <p:cNvGraphicFramePr>
            <a:graphicFrameLocks noGrp="1"/>
          </p:cNvGraphicFramePr>
          <p:nvPr>
            <p:extLst>
              <p:ext uri="{D42A27DB-BD31-4B8C-83A1-F6EECF244321}">
                <p14:modId xmlns:p14="http://schemas.microsoft.com/office/powerpoint/2010/main" val="392024682"/>
              </p:ext>
            </p:extLst>
          </p:nvPr>
        </p:nvGraphicFramePr>
        <p:xfrm>
          <a:off x="323849" y="1556960"/>
          <a:ext cx="11449051" cy="5120640"/>
        </p:xfrm>
        <a:graphic>
          <a:graphicData uri="http://schemas.openxmlformats.org/drawingml/2006/table">
            <a:tbl>
              <a:tblPr>
                <a:tableStyleId>{5C22544A-7EE6-4342-B048-85BDC9FD1C3A}</a:tableStyleId>
              </a:tblPr>
              <a:tblGrid>
                <a:gridCol w="1766619">
                  <a:extLst>
                    <a:ext uri="{9D8B030D-6E8A-4147-A177-3AD203B41FA5}">
                      <a16:colId xmlns:a16="http://schemas.microsoft.com/office/drawing/2014/main" val="3684705193"/>
                    </a:ext>
                  </a:extLst>
                </a:gridCol>
                <a:gridCol w="3918007">
                  <a:extLst>
                    <a:ext uri="{9D8B030D-6E8A-4147-A177-3AD203B41FA5}">
                      <a16:colId xmlns:a16="http://schemas.microsoft.com/office/drawing/2014/main" val="939362607"/>
                    </a:ext>
                  </a:extLst>
                </a:gridCol>
                <a:gridCol w="5764425">
                  <a:extLst>
                    <a:ext uri="{9D8B030D-6E8A-4147-A177-3AD203B41FA5}">
                      <a16:colId xmlns:a16="http://schemas.microsoft.com/office/drawing/2014/main" val="1710003052"/>
                    </a:ext>
                  </a:extLst>
                </a:gridCol>
              </a:tblGrid>
              <a:tr h="846000">
                <a:tc>
                  <a:txBody>
                    <a:bodyPr/>
                    <a:lstStyle/>
                    <a:p>
                      <a:pPr algn="ctr">
                        <a:spcAft>
                          <a:spcPts val="0"/>
                        </a:spcAft>
                      </a:pPr>
                      <a:r>
                        <a:rPr lang="de-DE" sz="1400" b="1" i="1" kern="0" dirty="0">
                          <a:effectLst/>
                          <a:latin typeface="Arial" panose="020B0604020202020204" pitchFamily="34" charset="0"/>
                          <a:cs typeface="Arial" panose="020B0604020202020204" pitchFamily="34" charset="0"/>
                        </a:rPr>
                        <a:t>Die Bildung</a:t>
                      </a:r>
                    </a:p>
                  </a:txBody>
                  <a:tcPr marL="44450" marR="4445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0"/>
                        </a:spcAft>
                      </a:pPr>
                      <a:r>
                        <a:rPr lang="de-DE" sz="1400" dirty="0">
                          <a:effectLst/>
                          <a:latin typeface="Arial" panose="020B0604020202020204" pitchFamily="34" charset="0"/>
                          <a:cs typeface="Arial" panose="020B0604020202020204" pitchFamily="34" charset="0"/>
                        </a:rPr>
                        <a:t>Präsensstamm + -(e)</a:t>
                      </a:r>
                      <a:r>
                        <a:rPr lang="de-DE" sz="1400" dirty="0" err="1">
                          <a:effectLst/>
                          <a:latin typeface="Arial" panose="020B0604020202020204" pitchFamily="34" charset="0"/>
                          <a:cs typeface="Arial" panose="020B0604020202020204" pitchFamily="34" charset="0"/>
                        </a:rPr>
                        <a:t>nd</a:t>
                      </a:r>
                      <a:r>
                        <a:rPr lang="de-DE" sz="1400" dirty="0">
                          <a:effectLst/>
                          <a:latin typeface="Arial" panose="020B0604020202020204" pitchFamily="34" charset="0"/>
                          <a:cs typeface="Arial" panose="020B0604020202020204" pitchFamily="34" charset="0"/>
                        </a:rPr>
                        <a:t>-</a:t>
                      </a:r>
                      <a:endParaRPr lang="de-DE" sz="1400" dirty="0">
                        <a:effectLst/>
                        <a:latin typeface="Arial" panose="020B0604020202020204" pitchFamily="34" charset="0"/>
                        <a:ea typeface="Times New Roman" panose="02020603050405020304" pitchFamily="18" charset="0"/>
                        <a:cs typeface="Arial" panose="020B0604020202020204" pitchFamily="34" charset="0"/>
                      </a:endParaRPr>
                    </a:p>
                  </a:txBody>
                  <a:tcPr marL="44450" marR="4445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0"/>
                        </a:spcAft>
                      </a:pPr>
                      <a:r>
                        <a:rPr lang="de-DE" sz="1400">
                          <a:effectLst/>
                          <a:latin typeface="Arial" panose="020B0604020202020204" pitchFamily="34" charset="0"/>
                          <a:cs typeface="Arial" panose="020B0604020202020204" pitchFamily="34" charset="0"/>
                        </a:rPr>
                        <a:t> </a:t>
                      </a:r>
                    </a:p>
                    <a:p>
                      <a:pPr algn="just">
                        <a:spcAft>
                          <a:spcPts val="0"/>
                        </a:spcAft>
                      </a:pPr>
                      <a:r>
                        <a:rPr lang="de-DE" sz="1400">
                          <a:effectLst/>
                          <a:latin typeface="Arial" panose="020B0604020202020204" pitchFamily="34" charset="0"/>
                          <a:cs typeface="Arial" panose="020B0604020202020204" pitchFamily="34" charset="0"/>
                        </a:rPr>
                        <a:t>vocare </a:t>
                      </a:r>
                      <a:r>
                        <a:rPr lang="de-DE" sz="1400">
                          <a:effectLst/>
                          <a:latin typeface="Arial" panose="020B0604020202020204" pitchFamily="34" charset="0"/>
                          <a:cs typeface="Arial" panose="020B0604020202020204" pitchFamily="34" charset="0"/>
                          <a:sym typeface="Wingdings" panose="05000000000000000000" pitchFamily="2" charset="2"/>
                        </a:rPr>
                        <a:t></a:t>
                      </a:r>
                      <a:r>
                        <a:rPr lang="de-DE" sz="1400">
                          <a:effectLst/>
                          <a:latin typeface="Arial" panose="020B0604020202020204" pitchFamily="34" charset="0"/>
                          <a:cs typeface="Arial" panose="020B0604020202020204" pitchFamily="34" charset="0"/>
                        </a:rPr>
                        <a:t> voca-nd-      dolere </a:t>
                      </a:r>
                      <a:r>
                        <a:rPr lang="de-DE" sz="1400">
                          <a:effectLst/>
                          <a:latin typeface="Arial" panose="020B0604020202020204" pitchFamily="34" charset="0"/>
                          <a:cs typeface="Arial" panose="020B0604020202020204" pitchFamily="34" charset="0"/>
                          <a:sym typeface="Wingdings" panose="05000000000000000000" pitchFamily="2" charset="2"/>
                        </a:rPr>
                        <a:t></a:t>
                      </a:r>
                      <a:r>
                        <a:rPr lang="de-DE" sz="1400">
                          <a:effectLst/>
                          <a:latin typeface="Arial" panose="020B0604020202020204" pitchFamily="34" charset="0"/>
                          <a:cs typeface="Arial" panose="020B0604020202020204" pitchFamily="34" charset="0"/>
                        </a:rPr>
                        <a:t> dole-nd-     audire </a:t>
                      </a:r>
                      <a:r>
                        <a:rPr lang="de-DE" sz="1400">
                          <a:effectLst/>
                          <a:latin typeface="Arial" panose="020B0604020202020204" pitchFamily="34" charset="0"/>
                          <a:cs typeface="Arial" panose="020B0604020202020204" pitchFamily="34" charset="0"/>
                          <a:sym typeface="Wingdings" panose="05000000000000000000" pitchFamily="2" charset="2"/>
                        </a:rPr>
                        <a:t></a:t>
                      </a:r>
                      <a:r>
                        <a:rPr lang="de-DE" sz="1400">
                          <a:effectLst/>
                          <a:latin typeface="Arial" panose="020B0604020202020204" pitchFamily="34" charset="0"/>
                          <a:cs typeface="Arial" panose="020B0604020202020204" pitchFamily="34" charset="0"/>
                        </a:rPr>
                        <a:t> audi-e-nd-</a:t>
                      </a:r>
                    </a:p>
                    <a:p>
                      <a:pPr algn="just">
                        <a:spcAft>
                          <a:spcPts val="0"/>
                        </a:spcAft>
                      </a:pPr>
                      <a:r>
                        <a:rPr lang="de-DE" sz="1400">
                          <a:effectLst/>
                          <a:latin typeface="Arial" panose="020B0604020202020204" pitchFamily="34" charset="0"/>
                          <a:cs typeface="Arial" panose="020B0604020202020204" pitchFamily="34" charset="0"/>
                        </a:rPr>
                        <a:t>agere </a:t>
                      </a:r>
                      <a:r>
                        <a:rPr lang="de-DE" sz="1400">
                          <a:effectLst/>
                          <a:latin typeface="Arial" panose="020B0604020202020204" pitchFamily="34" charset="0"/>
                          <a:cs typeface="Arial" panose="020B0604020202020204" pitchFamily="34" charset="0"/>
                          <a:sym typeface="Wingdings" panose="05000000000000000000" pitchFamily="2" charset="2"/>
                        </a:rPr>
                        <a:t></a:t>
                      </a:r>
                      <a:r>
                        <a:rPr lang="de-DE" sz="1400">
                          <a:effectLst/>
                          <a:latin typeface="Arial" panose="020B0604020202020204" pitchFamily="34" charset="0"/>
                          <a:cs typeface="Arial" panose="020B0604020202020204" pitchFamily="34" charset="0"/>
                        </a:rPr>
                        <a:t> age-nd-         capere </a:t>
                      </a:r>
                      <a:r>
                        <a:rPr lang="de-DE" sz="1400">
                          <a:effectLst/>
                          <a:latin typeface="Arial" panose="020B0604020202020204" pitchFamily="34" charset="0"/>
                          <a:cs typeface="Arial" panose="020B0604020202020204" pitchFamily="34" charset="0"/>
                          <a:sym typeface="Wingdings" panose="05000000000000000000" pitchFamily="2" charset="2"/>
                        </a:rPr>
                        <a:t></a:t>
                      </a:r>
                      <a:r>
                        <a:rPr lang="de-DE" sz="1400">
                          <a:effectLst/>
                          <a:latin typeface="Arial" panose="020B0604020202020204" pitchFamily="34" charset="0"/>
                          <a:cs typeface="Arial" panose="020B0604020202020204" pitchFamily="34" charset="0"/>
                        </a:rPr>
                        <a:t> capi-e-nd-</a:t>
                      </a:r>
                    </a:p>
                    <a:p>
                      <a:pPr algn="just">
                        <a:spcAft>
                          <a:spcPts val="0"/>
                        </a:spcAft>
                      </a:pPr>
                      <a:r>
                        <a:rPr lang="de-DE" sz="1400">
                          <a:effectLst/>
                          <a:latin typeface="Arial" panose="020B0604020202020204" pitchFamily="34" charset="0"/>
                          <a:cs typeface="Arial" panose="020B0604020202020204" pitchFamily="34" charset="0"/>
                        </a:rPr>
                        <a:t> </a:t>
                      </a:r>
                      <a:endParaRPr lang="de-DE" sz="1400">
                        <a:effectLst/>
                        <a:latin typeface="Arial" panose="020B0604020202020204" pitchFamily="34" charset="0"/>
                        <a:ea typeface="Times New Roman" panose="02020603050405020304" pitchFamily="18" charset="0"/>
                        <a:cs typeface="Arial" panose="020B0604020202020204" pitchFamily="34" charset="0"/>
                      </a:endParaRPr>
                    </a:p>
                  </a:txBody>
                  <a:tcPr marL="44450" marR="4445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36151000"/>
                  </a:ext>
                </a:extLst>
              </a:tr>
              <a:tr h="1057500">
                <a:tc>
                  <a:txBody>
                    <a:bodyPr/>
                    <a:lstStyle/>
                    <a:p>
                      <a:pPr algn="ctr">
                        <a:spcAft>
                          <a:spcPts val="0"/>
                        </a:spcAft>
                      </a:pPr>
                      <a:r>
                        <a:rPr lang="de-DE" sz="1400" b="1" i="1" kern="0" dirty="0">
                          <a:effectLst/>
                          <a:latin typeface="Arial" panose="020B0604020202020204" pitchFamily="34" charset="0"/>
                          <a:cs typeface="Arial" panose="020B0604020202020204" pitchFamily="34" charset="0"/>
                        </a:rPr>
                        <a:t>Die Deklination</a:t>
                      </a:r>
                    </a:p>
                  </a:txBody>
                  <a:tcPr marL="44450" marR="4445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0"/>
                        </a:spcAft>
                      </a:pPr>
                      <a:r>
                        <a:rPr lang="de-DE" sz="1400" dirty="0">
                          <a:effectLst/>
                          <a:latin typeface="Arial" panose="020B0604020202020204" pitchFamily="34" charset="0"/>
                          <a:cs typeface="Arial" panose="020B0604020202020204" pitchFamily="34" charset="0"/>
                        </a:rPr>
                        <a:t>Wie bei Adjektiven der o- und a-Deklination:</a:t>
                      </a:r>
                      <a:endParaRPr lang="de-DE" sz="1400" dirty="0">
                        <a:effectLst/>
                        <a:latin typeface="Arial" panose="020B0604020202020204" pitchFamily="34" charset="0"/>
                        <a:ea typeface="Times New Roman" panose="02020603050405020304" pitchFamily="18" charset="0"/>
                        <a:cs typeface="Arial" panose="020B0604020202020204" pitchFamily="34" charset="0"/>
                      </a:endParaRPr>
                    </a:p>
                  </a:txBody>
                  <a:tcPr marL="44450" marR="4445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0"/>
                        </a:spcAft>
                      </a:pPr>
                      <a:r>
                        <a:rPr lang="de-DE" sz="1400">
                          <a:effectLst/>
                          <a:latin typeface="Arial" panose="020B0604020202020204" pitchFamily="34" charset="0"/>
                          <a:cs typeface="Arial" panose="020B0604020202020204" pitchFamily="34" charset="0"/>
                        </a:rPr>
                        <a:t> </a:t>
                      </a:r>
                    </a:p>
                    <a:p>
                      <a:pPr algn="just">
                        <a:spcAft>
                          <a:spcPts val="0"/>
                        </a:spcAft>
                      </a:pPr>
                      <a:r>
                        <a:rPr lang="de-DE" sz="1400">
                          <a:effectLst/>
                          <a:latin typeface="Arial" panose="020B0604020202020204" pitchFamily="34" charset="0"/>
                          <a:cs typeface="Arial" panose="020B0604020202020204" pitchFamily="34" charset="0"/>
                        </a:rPr>
                        <a:t>vocandus, vocandi, vocando, vocandum, vocando, </a:t>
                      </a:r>
                    </a:p>
                    <a:p>
                      <a:pPr algn="just">
                        <a:spcAft>
                          <a:spcPts val="0"/>
                        </a:spcAft>
                      </a:pPr>
                      <a:r>
                        <a:rPr lang="de-DE" sz="1400">
                          <a:effectLst/>
                          <a:latin typeface="Arial" panose="020B0604020202020204" pitchFamily="34" charset="0"/>
                          <a:cs typeface="Arial" panose="020B0604020202020204" pitchFamily="34" charset="0"/>
                        </a:rPr>
                        <a:t>vocandi, vocandorum, vocandis, vocandos, vocandis.</a:t>
                      </a:r>
                    </a:p>
                    <a:p>
                      <a:pPr algn="just">
                        <a:spcAft>
                          <a:spcPts val="0"/>
                        </a:spcAft>
                      </a:pPr>
                      <a:r>
                        <a:rPr lang="de-DE" sz="1400">
                          <a:effectLst/>
                          <a:latin typeface="Arial" panose="020B0604020202020204" pitchFamily="34" charset="0"/>
                          <a:cs typeface="Arial" panose="020B0604020202020204" pitchFamily="34" charset="0"/>
                        </a:rPr>
                        <a:t>vocanda, vocandae...        vocandum, vocandi ...</a:t>
                      </a:r>
                    </a:p>
                    <a:p>
                      <a:pPr algn="just">
                        <a:spcAft>
                          <a:spcPts val="0"/>
                        </a:spcAft>
                      </a:pPr>
                      <a:r>
                        <a:rPr lang="de-DE" sz="1400">
                          <a:effectLst/>
                          <a:latin typeface="Arial" panose="020B0604020202020204" pitchFamily="34" charset="0"/>
                          <a:cs typeface="Arial" panose="020B0604020202020204" pitchFamily="34" charset="0"/>
                        </a:rPr>
                        <a:t> </a:t>
                      </a:r>
                      <a:endParaRPr lang="de-DE" sz="1400">
                        <a:effectLst/>
                        <a:latin typeface="Arial" panose="020B0604020202020204" pitchFamily="34" charset="0"/>
                        <a:ea typeface="Times New Roman" panose="02020603050405020304" pitchFamily="18" charset="0"/>
                        <a:cs typeface="Arial" panose="020B0604020202020204" pitchFamily="34" charset="0"/>
                      </a:endParaRPr>
                    </a:p>
                  </a:txBody>
                  <a:tcPr marL="44450" marR="4445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100076869"/>
                  </a:ext>
                </a:extLst>
              </a:tr>
              <a:tr h="846000">
                <a:tc>
                  <a:txBody>
                    <a:bodyPr/>
                    <a:lstStyle/>
                    <a:p>
                      <a:pPr algn="ctr">
                        <a:spcAft>
                          <a:spcPts val="0"/>
                        </a:spcAft>
                      </a:pPr>
                      <a:r>
                        <a:rPr lang="de-DE" sz="1400" b="1" i="1" kern="0" dirty="0">
                          <a:effectLst/>
                          <a:latin typeface="Arial" panose="020B0604020202020204" pitchFamily="34" charset="0"/>
                          <a:cs typeface="Arial" panose="020B0604020202020204" pitchFamily="34" charset="0"/>
                        </a:rPr>
                        <a:t>Die wörtliche Übersetzung</a:t>
                      </a:r>
                    </a:p>
                  </a:txBody>
                  <a:tcPr marL="44450" marR="4445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0"/>
                        </a:spcAft>
                      </a:pPr>
                      <a:r>
                        <a:rPr lang="de-DE" sz="1400" dirty="0">
                          <a:effectLst/>
                          <a:latin typeface="Arial" panose="020B0604020202020204" pitchFamily="34" charset="0"/>
                          <a:cs typeface="Arial" panose="020B0604020202020204" pitchFamily="34" charset="0"/>
                        </a:rPr>
                        <a:t>„etwas zu machendes“</a:t>
                      </a:r>
                      <a:endParaRPr lang="de-DE" sz="1400" dirty="0">
                        <a:effectLst/>
                        <a:latin typeface="Arial" panose="020B0604020202020204" pitchFamily="34" charset="0"/>
                        <a:ea typeface="Times New Roman" panose="02020603050405020304" pitchFamily="18" charset="0"/>
                        <a:cs typeface="Arial" panose="020B0604020202020204" pitchFamily="34" charset="0"/>
                      </a:endParaRPr>
                    </a:p>
                  </a:txBody>
                  <a:tcPr marL="44450" marR="4445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0"/>
                        </a:spcAft>
                      </a:pPr>
                      <a:r>
                        <a:rPr lang="de-DE" sz="1400" dirty="0">
                          <a:effectLst/>
                          <a:latin typeface="Arial" panose="020B0604020202020204" pitchFamily="34" charset="0"/>
                          <a:cs typeface="Arial" panose="020B0604020202020204" pitchFamily="34" charset="0"/>
                        </a:rPr>
                        <a:t> </a:t>
                      </a:r>
                    </a:p>
                    <a:p>
                      <a:pPr algn="just">
                        <a:spcAft>
                          <a:spcPts val="0"/>
                        </a:spcAft>
                      </a:pPr>
                      <a:r>
                        <a:rPr lang="de-DE" sz="1400" dirty="0" err="1">
                          <a:effectLst/>
                          <a:latin typeface="Arial" panose="020B0604020202020204" pitchFamily="34" charset="0"/>
                          <a:cs typeface="Arial" panose="020B0604020202020204" pitchFamily="34" charset="0"/>
                        </a:rPr>
                        <a:t>carmen</a:t>
                      </a:r>
                      <a:r>
                        <a:rPr lang="de-DE" sz="1400" dirty="0">
                          <a:effectLst/>
                          <a:latin typeface="Arial" panose="020B0604020202020204" pitchFamily="34" charset="0"/>
                          <a:cs typeface="Arial" panose="020B0604020202020204" pitchFamily="34" charset="0"/>
                        </a:rPr>
                        <a:t> </a:t>
                      </a:r>
                      <a:r>
                        <a:rPr lang="de-DE" sz="1400" dirty="0" err="1">
                          <a:effectLst/>
                          <a:latin typeface="Arial" panose="020B0604020202020204" pitchFamily="34" charset="0"/>
                          <a:cs typeface="Arial" panose="020B0604020202020204" pitchFamily="34" charset="0"/>
                        </a:rPr>
                        <a:t>docendum</a:t>
                      </a:r>
                      <a:r>
                        <a:rPr lang="de-DE" sz="1400" dirty="0">
                          <a:effectLst/>
                          <a:latin typeface="Arial" panose="020B0604020202020204" pitchFamily="34" charset="0"/>
                          <a:cs typeface="Arial" panose="020B0604020202020204" pitchFamily="34" charset="0"/>
                        </a:rPr>
                        <a:t> – ein zu lernendes Gedicht</a:t>
                      </a:r>
                    </a:p>
                    <a:p>
                      <a:pPr algn="just">
                        <a:spcAft>
                          <a:spcPts val="0"/>
                        </a:spcAft>
                      </a:pPr>
                      <a:r>
                        <a:rPr lang="de-DE" sz="1400" dirty="0" err="1">
                          <a:effectLst/>
                          <a:latin typeface="Arial" panose="020B0604020202020204" pitchFamily="34" charset="0"/>
                          <a:cs typeface="Arial" panose="020B0604020202020204" pitchFamily="34" charset="0"/>
                        </a:rPr>
                        <a:t>urbs</a:t>
                      </a:r>
                      <a:r>
                        <a:rPr lang="de-DE" sz="1400" dirty="0">
                          <a:effectLst/>
                          <a:latin typeface="Arial" panose="020B0604020202020204" pitchFamily="34" charset="0"/>
                          <a:cs typeface="Arial" panose="020B0604020202020204" pitchFamily="34" charset="0"/>
                        </a:rPr>
                        <a:t> </a:t>
                      </a:r>
                      <a:r>
                        <a:rPr lang="de-DE" sz="1400" dirty="0" err="1">
                          <a:effectLst/>
                          <a:latin typeface="Arial" panose="020B0604020202020204" pitchFamily="34" charset="0"/>
                          <a:cs typeface="Arial" panose="020B0604020202020204" pitchFamily="34" charset="0"/>
                        </a:rPr>
                        <a:t>defendenda</a:t>
                      </a:r>
                      <a:r>
                        <a:rPr lang="de-DE" sz="1400" dirty="0">
                          <a:effectLst/>
                          <a:latin typeface="Arial" panose="020B0604020202020204" pitchFamily="34" charset="0"/>
                          <a:cs typeface="Arial" panose="020B0604020202020204" pitchFamily="34" charset="0"/>
                        </a:rPr>
                        <a:t> – die zu verteidigende Stadt</a:t>
                      </a:r>
                    </a:p>
                    <a:p>
                      <a:pPr algn="just">
                        <a:spcAft>
                          <a:spcPts val="0"/>
                        </a:spcAft>
                      </a:pPr>
                      <a:r>
                        <a:rPr lang="de-DE" sz="1400" dirty="0">
                          <a:effectLst/>
                          <a:latin typeface="Arial" panose="020B0604020202020204" pitchFamily="34" charset="0"/>
                          <a:cs typeface="Arial" panose="020B0604020202020204" pitchFamily="34" charset="0"/>
                        </a:rPr>
                        <a:t> </a:t>
                      </a:r>
                      <a:endParaRPr lang="de-DE" sz="1400" dirty="0">
                        <a:effectLst/>
                        <a:latin typeface="Arial" panose="020B0604020202020204" pitchFamily="34" charset="0"/>
                        <a:ea typeface="Times New Roman" panose="02020603050405020304" pitchFamily="18" charset="0"/>
                        <a:cs typeface="Arial" panose="020B0604020202020204" pitchFamily="34" charset="0"/>
                      </a:endParaRPr>
                    </a:p>
                  </a:txBody>
                  <a:tcPr marL="44450" marR="4445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70134142"/>
                  </a:ext>
                </a:extLst>
              </a:tr>
              <a:tr h="846000">
                <a:tc>
                  <a:txBody>
                    <a:bodyPr/>
                    <a:lstStyle/>
                    <a:p>
                      <a:pPr algn="ctr">
                        <a:spcAft>
                          <a:spcPts val="0"/>
                        </a:spcAft>
                      </a:pPr>
                      <a:r>
                        <a:rPr lang="de-DE" sz="1400" b="1" i="1" kern="0" dirty="0">
                          <a:effectLst/>
                          <a:latin typeface="Arial" panose="020B0604020202020204" pitchFamily="34" charset="0"/>
                          <a:cs typeface="Arial" panose="020B0604020202020204" pitchFamily="34" charset="0"/>
                        </a:rPr>
                        <a:t>Die handelnde Person</a:t>
                      </a:r>
                    </a:p>
                  </a:txBody>
                  <a:tcPr marL="44450" marR="4445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0"/>
                        </a:spcAft>
                      </a:pPr>
                      <a:r>
                        <a:rPr lang="de-DE" sz="1400" dirty="0">
                          <a:effectLst/>
                          <a:latin typeface="Arial" panose="020B0604020202020204" pitchFamily="34" charset="0"/>
                          <a:cs typeface="Arial" panose="020B0604020202020204" pitchFamily="34" charset="0"/>
                        </a:rPr>
                        <a:t>Steht in der lateinischen Sprache im Dativ:</a:t>
                      </a:r>
                      <a:endParaRPr lang="de-DE" sz="1400" dirty="0">
                        <a:effectLst/>
                        <a:latin typeface="Arial" panose="020B0604020202020204" pitchFamily="34" charset="0"/>
                        <a:ea typeface="Times New Roman" panose="02020603050405020304" pitchFamily="18" charset="0"/>
                        <a:cs typeface="Arial" panose="020B0604020202020204" pitchFamily="34" charset="0"/>
                      </a:endParaRPr>
                    </a:p>
                  </a:txBody>
                  <a:tcPr marL="44450" marR="4445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0"/>
                        </a:spcAft>
                      </a:pPr>
                      <a:r>
                        <a:rPr lang="de-DE" sz="1400" dirty="0">
                          <a:effectLst/>
                          <a:latin typeface="Arial" panose="020B0604020202020204" pitchFamily="34" charset="0"/>
                          <a:cs typeface="Arial" panose="020B0604020202020204" pitchFamily="34" charset="0"/>
                        </a:rPr>
                        <a:t> </a:t>
                      </a:r>
                    </a:p>
                    <a:p>
                      <a:pPr algn="just">
                        <a:spcAft>
                          <a:spcPts val="0"/>
                        </a:spcAft>
                      </a:pPr>
                      <a:r>
                        <a:rPr lang="de-DE" sz="1400" dirty="0" err="1">
                          <a:effectLst/>
                          <a:latin typeface="Arial" panose="020B0604020202020204" pitchFamily="34" charset="0"/>
                          <a:cs typeface="Arial" panose="020B0604020202020204" pitchFamily="34" charset="0"/>
                        </a:rPr>
                        <a:t>liber</a:t>
                      </a:r>
                      <a:r>
                        <a:rPr lang="de-DE" sz="1400" dirty="0">
                          <a:effectLst/>
                          <a:latin typeface="Arial" panose="020B0604020202020204" pitchFamily="34" charset="0"/>
                          <a:cs typeface="Arial" panose="020B0604020202020204" pitchFamily="34" charset="0"/>
                        </a:rPr>
                        <a:t> </a:t>
                      </a:r>
                      <a:r>
                        <a:rPr lang="de-DE" sz="1400" dirty="0" err="1">
                          <a:effectLst/>
                          <a:latin typeface="Arial" panose="020B0604020202020204" pitchFamily="34" charset="0"/>
                          <a:cs typeface="Arial" panose="020B0604020202020204" pitchFamily="34" charset="0"/>
                        </a:rPr>
                        <a:t>mihi</a:t>
                      </a:r>
                      <a:r>
                        <a:rPr lang="de-DE" sz="1400" dirty="0">
                          <a:effectLst/>
                          <a:latin typeface="Arial" panose="020B0604020202020204" pitchFamily="34" charset="0"/>
                          <a:cs typeface="Arial" panose="020B0604020202020204" pitchFamily="34" charset="0"/>
                        </a:rPr>
                        <a:t> </a:t>
                      </a:r>
                      <a:r>
                        <a:rPr lang="de-DE" sz="1400" dirty="0" err="1">
                          <a:effectLst/>
                          <a:latin typeface="Arial" panose="020B0604020202020204" pitchFamily="34" charset="0"/>
                          <a:cs typeface="Arial" panose="020B0604020202020204" pitchFamily="34" charset="0"/>
                        </a:rPr>
                        <a:t>legendus</a:t>
                      </a:r>
                      <a:r>
                        <a:rPr lang="de-DE" sz="1400" dirty="0">
                          <a:effectLst/>
                          <a:latin typeface="Arial" panose="020B0604020202020204" pitchFamily="34" charset="0"/>
                          <a:cs typeface="Arial" panose="020B0604020202020204" pitchFamily="34" charset="0"/>
                        </a:rPr>
                        <a:t> </a:t>
                      </a:r>
                      <a:r>
                        <a:rPr lang="de-DE" sz="1400" dirty="0" err="1">
                          <a:effectLst/>
                          <a:latin typeface="Arial" panose="020B0604020202020204" pitchFamily="34" charset="0"/>
                          <a:cs typeface="Arial" panose="020B0604020202020204" pitchFamily="34" charset="0"/>
                        </a:rPr>
                        <a:t>est</a:t>
                      </a:r>
                      <a:r>
                        <a:rPr lang="de-DE" sz="1400" dirty="0">
                          <a:effectLst/>
                          <a:latin typeface="Arial" panose="020B0604020202020204" pitchFamily="34" charset="0"/>
                          <a:cs typeface="Arial" panose="020B0604020202020204" pitchFamily="34" charset="0"/>
                        </a:rPr>
                        <a:t> – das Buch ist mir/für mich ein zu lesendes</a:t>
                      </a:r>
                    </a:p>
                    <a:p>
                      <a:pPr algn="just">
                        <a:spcAft>
                          <a:spcPts val="0"/>
                        </a:spcAft>
                      </a:pPr>
                      <a:r>
                        <a:rPr lang="de-DE" sz="1400" dirty="0">
                          <a:effectLst/>
                          <a:latin typeface="Arial" panose="020B0604020202020204" pitchFamily="34" charset="0"/>
                          <a:cs typeface="Arial" panose="020B0604020202020204" pitchFamily="34" charset="0"/>
                        </a:rPr>
                        <a:t>pacta </a:t>
                      </a:r>
                      <a:r>
                        <a:rPr lang="de-DE" sz="1400" dirty="0" err="1">
                          <a:effectLst/>
                          <a:latin typeface="Arial" panose="020B0604020202020204" pitchFamily="34" charset="0"/>
                          <a:cs typeface="Arial" panose="020B0604020202020204" pitchFamily="34" charset="0"/>
                        </a:rPr>
                        <a:t>omnibus</a:t>
                      </a:r>
                      <a:r>
                        <a:rPr lang="de-DE" sz="1400" dirty="0">
                          <a:effectLst/>
                          <a:latin typeface="Arial" panose="020B0604020202020204" pitchFamily="34" charset="0"/>
                          <a:cs typeface="Arial" panose="020B0604020202020204" pitchFamily="34" charset="0"/>
                        </a:rPr>
                        <a:t> servanda </a:t>
                      </a:r>
                      <a:r>
                        <a:rPr lang="de-DE" sz="1400" dirty="0" err="1">
                          <a:effectLst/>
                          <a:latin typeface="Arial" panose="020B0604020202020204" pitchFamily="34" charset="0"/>
                          <a:cs typeface="Arial" panose="020B0604020202020204" pitchFamily="34" charset="0"/>
                        </a:rPr>
                        <a:t>sunt</a:t>
                      </a:r>
                      <a:r>
                        <a:rPr lang="de-DE" sz="1400" dirty="0">
                          <a:effectLst/>
                          <a:latin typeface="Arial" panose="020B0604020202020204" pitchFamily="34" charset="0"/>
                          <a:cs typeface="Arial" panose="020B0604020202020204" pitchFamily="34" charset="0"/>
                        </a:rPr>
                        <a:t> – Verträge sind für alle einzuhalten</a:t>
                      </a:r>
                    </a:p>
                    <a:p>
                      <a:pPr algn="just">
                        <a:spcAft>
                          <a:spcPts val="0"/>
                        </a:spcAft>
                      </a:pPr>
                      <a:r>
                        <a:rPr lang="de-DE" sz="1400" dirty="0">
                          <a:effectLst/>
                          <a:latin typeface="Arial" panose="020B0604020202020204" pitchFamily="34" charset="0"/>
                          <a:cs typeface="Arial" panose="020B0604020202020204" pitchFamily="34" charset="0"/>
                        </a:rPr>
                        <a:t> </a:t>
                      </a:r>
                      <a:endParaRPr lang="de-DE" sz="1400" dirty="0">
                        <a:effectLst/>
                        <a:latin typeface="Arial" panose="020B0604020202020204" pitchFamily="34" charset="0"/>
                        <a:ea typeface="Times New Roman" panose="02020603050405020304" pitchFamily="18" charset="0"/>
                        <a:cs typeface="Arial" panose="020B0604020202020204" pitchFamily="34" charset="0"/>
                      </a:endParaRPr>
                    </a:p>
                  </a:txBody>
                  <a:tcPr marL="44450" marR="4445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52507491"/>
                  </a:ext>
                </a:extLst>
              </a:tr>
              <a:tr h="1480500">
                <a:tc>
                  <a:txBody>
                    <a:bodyPr/>
                    <a:lstStyle/>
                    <a:p>
                      <a:pPr algn="ctr">
                        <a:spcAft>
                          <a:spcPts val="0"/>
                        </a:spcAft>
                      </a:pPr>
                      <a:r>
                        <a:rPr lang="de-DE" sz="1400" b="1" i="1" kern="0" dirty="0">
                          <a:effectLst/>
                          <a:latin typeface="Arial" panose="020B0604020202020204" pitchFamily="34" charset="0"/>
                          <a:cs typeface="Arial" panose="020B0604020202020204" pitchFamily="34" charset="0"/>
                        </a:rPr>
                        <a:t>Die angemessene Widergabe im Deutschen</a:t>
                      </a:r>
                    </a:p>
                  </a:txBody>
                  <a:tcPr marL="44450" marR="4445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spcAft>
                          <a:spcPts val="0"/>
                        </a:spcAft>
                      </a:pPr>
                      <a:r>
                        <a:rPr lang="de-DE" sz="1400" dirty="0">
                          <a:effectLst/>
                          <a:latin typeface="Arial" panose="020B0604020202020204" pitchFamily="34" charset="0"/>
                          <a:cs typeface="Arial" panose="020B0604020202020204" pitchFamily="34" charset="0"/>
                        </a:rPr>
                        <a:t>Eine „wörtliche“ Übersetzung (siehe oben!) ermöglicht eine angemessene Übertragung in verständliches Deutsch. </a:t>
                      </a:r>
                    </a:p>
                    <a:p>
                      <a:pPr algn="just">
                        <a:spcAft>
                          <a:spcPts val="0"/>
                        </a:spcAft>
                      </a:pPr>
                      <a:r>
                        <a:rPr lang="de-DE" sz="1400" dirty="0">
                          <a:effectLst/>
                          <a:latin typeface="Arial" panose="020B0604020202020204" pitchFamily="34" charset="0"/>
                          <a:cs typeface="Arial" panose="020B0604020202020204" pitchFamily="34" charset="0"/>
                        </a:rPr>
                        <a:t>Zumeist eignet sich „müssen“, </a:t>
                      </a:r>
                    </a:p>
                    <a:p>
                      <a:pPr algn="just">
                        <a:spcAft>
                          <a:spcPts val="0"/>
                        </a:spcAft>
                      </a:pPr>
                      <a:r>
                        <a:rPr lang="de-DE" sz="1400" dirty="0">
                          <a:effectLst/>
                          <a:latin typeface="Arial" panose="020B0604020202020204" pitchFamily="34" charset="0"/>
                          <a:cs typeface="Arial" panose="020B0604020202020204" pitchFamily="34" charset="0"/>
                        </a:rPr>
                        <a:t>bei Verneinung „nicht dürfen“:</a:t>
                      </a:r>
                      <a:endParaRPr lang="de-DE" sz="1400" dirty="0">
                        <a:effectLst/>
                        <a:latin typeface="Arial" panose="020B0604020202020204" pitchFamily="34" charset="0"/>
                        <a:ea typeface="Times New Roman" panose="02020603050405020304" pitchFamily="18" charset="0"/>
                        <a:cs typeface="Arial" panose="020B0604020202020204" pitchFamily="34" charset="0"/>
                      </a:endParaRPr>
                    </a:p>
                  </a:txBody>
                  <a:tcPr marL="44450" marR="4445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0"/>
                        </a:spcAft>
                      </a:pPr>
                      <a:r>
                        <a:rPr lang="de-DE" sz="1400" dirty="0">
                          <a:effectLst/>
                          <a:latin typeface="Arial" panose="020B0604020202020204" pitchFamily="34" charset="0"/>
                          <a:cs typeface="Arial" panose="020B0604020202020204" pitchFamily="34" charset="0"/>
                        </a:rPr>
                        <a:t> </a:t>
                      </a:r>
                    </a:p>
                    <a:p>
                      <a:pPr algn="just">
                        <a:spcAft>
                          <a:spcPts val="0"/>
                        </a:spcAft>
                      </a:pPr>
                      <a:r>
                        <a:rPr lang="de-DE" sz="1400" dirty="0">
                          <a:effectLst/>
                          <a:latin typeface="Arial" panose="020B0604020202020204" pitchFamily="34" charset="0"/>
                          <a:cs typeface="Arial" panose="020B0604020202020204" pitchFamily="34" charset="0"/>
                        </a:rPr>
                        <a:t>Liber </a:t>
                      </a:r>
                      <a:r>
                        <a:rPr lang="de-DE" sz="1400" dirty="0" err="1">
                          <a:effectLst/>
                          <a:latin typeface="Arial" panose="020B0604020202020204" pitchFamily="34" charset="0"/>
                          <a:cs typeface="Arial" panose="020B0604020202020204" pitchFamily="34" charset="0"/>
                        </a:rPr>
                        <a:t>mihi</a:t>
                      </a:r>
                      <a:r>
                        <a:rPr lang="de-DE" sz="1400" dirty="0">
                          <a:effectLst/>
                          <a:latin typeface="Arial" panose="020B0604020202020204" pitchFamily="34" charset="0"/>
                          <a:cs typeface="Arial" panose="020B0604020202020204" pitchFamily="34" charset="0"/>
                        </a:rPr>
                        <a:t> </a:t>
                      </a:r>
                      <a:r>
                        <a:rPr lang="de-DE" sz="1400" dirty="0" err="1">
                          <a:effectLst/>
                          <a:latin typeface="Arial" panose="020B0604020202020204" pitchFamily="34" charset="0"/>
                          <a:cs typeface="Arial" panose="020B0604020202020204" pitchFamily="34" charset="0"/>
                        </a:rPr>
                        <a:t>legendus</a:t>
                      </a:r>
                      <a:r>
                        <a:rPr lang="de-DE" sz="1400" dirty="0">
                          <a:effectLst/>
                          <a:latin typeface="Arial" panose="020B0604020202020204" pitchFamily="34" charset="0"/>
                          <a:cs typeface="Arial" panose="020B0604020202020204" pitchFamily="34" charset="0"/>
                        </a:rPr>
                        <a:t> est. – Ich muss das Buch lesen.</a:t>
                      </a:r>
                    </a:p>
                    <a:p>
                      <a:pPr algn="just">
                        <a:spcAft>
                          <a:spcPts val="0"/>
                        </a:spcAft>
                      </a:pPr>
                      <a:r>
                        <a:rPr lang="de-DE" sz="1400" dirty="0">
                          <a:effectLst/>
                          <a:latin typeface="Arial" panose="020B0604020202020204" pitchFamily="34" charset="0"/>
                          <a:cs typeface="Arial" panose="020B0604020202020204" pitchFamily="34" charset="0"/>
                        </a:rPr>
                        <a:t>Pacta </a:t>
                      </a:r>
                      <a:r>
                        <a:rPr lang="de-DE" sz="1400" dirty="0" err="1">
                          <a:effectLst/>
                          <a:latin typeface="Arial" panose="020B0604020202020204" pitchFamily="34" charset="0"/>
                          <a:cs typeface="Arial" panose="020B0604020202020204" pitchFamily="34" charset="0"/>
                        </a:rPr>
                        <a:t>omnibus</a:t>
                      </a:r>
                      <a:r>
                        <a:rPr lang="de-DE" sz="1400" dirty="0">
                          <a:effectLst/>
                          <a:latin typeface="Arial" panose="020B0604020202020204" pitchFamily="34" charset="0"/>
                          <a:cs typeface="Arial" panose="020B0604020202020204" pitchFamily="34" charset="0"/>
                        </a:rPr>
                        <a:t> servanda </a:t>
                      </a:r>
                      <a:r>
                        <a:rPr lang="de-DE" sz="1400" dirty="0" err="1">
                          <a:effectLst/>
                          <a:latin typeface="Arial" panose="020B0604020202020204" pitchFamily="34" charset="0"/>
                          <a:cs typeface="Arial" panose="020B0604020202020204" pitchFamily="34" charset="0"/>
                        </a:rPr>
                        <a:t>sunt</a:t>
                      </a:r>
                      <a:r>
                        <a:rPr lang="de-DE" sz="1400" dirty="0">
                          <a:effectLst/>
                          <a:latin typeface="Arial" panose="020B0604020202020204" pitchFamily="34" charset="0"/>
                          <a:cs typeface="Arial" panose="020B0604020202020204" pitchFamily="34" charset="0"/>
                        </a:rPr>
                        <a:t>. – Alle müssen Verträge einhalten.</a:t>
                      </a:r>
                    </a:p>
                    <a:p>
                      <a:pPr algn="l">
                        <a:spcAft>
                          <a:spcPts val="0"/>
                        </a:spcAft>
                      </a:pPr>
                      <a:r>
                        <a:rPr lang="de-DE" sz="1400" dirty="0" err="1">
                          <a:effectLst/>
                          <a:latin typeface="Arial" panose="020B0604020202020204" pitchFamily="34" charset="0"/>
                          <a:cs typeface="Arial" panose="020B0604020202020204" pitchFamily="34" charset="0"/>
                        </a:rPr>
                        <a:t>Templum</a:t>
                      </a:r>
                      <a:r>
                        <a:rPr lang="de-DE" sz="1400" dirty="0">
                          <a:effectLst/>
                          <a:latin typeface="Arial" panose="020B0604020202020204" pitchFamily="34" charset="0"/>
                          <a:cs typeface="Arial" panose="020B0604020202020204" pitchFamily="34" charset="0"/>
                        </a:rPr>
                        <a:t> non </a:t>
                      </a:r>
                      <a:r>
                        <a:rPr lang="de-DE" sz="1400" dirty="0" err="1">
                          <a:effectLst/>
                          <a:latin typeface="Arial" panose="020B0604020202020204" pitchFamily="34" charset="0"/>
                          <a:cs typeface="Arial" panose="020B0604020202020204" pitchFamily="34" charset="0"/>
                        </a:rPr>
                        <a:t>delendum</a:t>
                      </a:r>
                      <a:r>
                        <a:rPr lang="de-DE" sz="1400" dirty="0">
                          <a:effectLst/>
                          <a:latin typeface="Arial" panose="020B0604020202020204" pitchFamily="34" charset="0"/>
                          <a:cs typeface="Arial" panose="020B0604020202020204" pitchFamily="34" charset="0"/>
                        </a:rPr>
                        <a:t> est. – Der Tempel darf nicht zerstört werden.</a:t>
                      </a:r>
                    </a:p>
                    <a:p>
                      <a:pPr>
                        <a:spcAft>
                          <a:spcPts val="0"/>
                        </a:spcAft>
                      </a:pPr>
                      <a:r>
                        <a:rPr lang="de-DE" sz="1400" dirty="0" err="1">
                          <a:effectLst/>
                          <a:latin typeface="Arial" panose="020B0604020202020204" pitchFamily="34" charset="0"/>
                          <a:cs typeface="Arial" panose="020B0604020202020204" pitchFamily="34" charset="0"/>
                        </a:rPr>
                        <a:t>Amicus</a:t>
                      </a:r>
                      <a:r>
                        <a:rPr lang="de-DE" sz="1400" dirty="0">
                          <a:effectLst/>
                          <a:latin typeface="Arial" panose="020B0604020202020204" pitchFamily="34" charset="0"/>
                          <a:cs typeface="Arial" panose="020B0604020202020204" pitchFamily="34" charset="0"/>
                        </a:rPr>
                        <a:t> </a:t>
                      </a:r>
                      <a:r>
                        <a:rPr lang="de-DE" sz="1400" dirty="0" err="1">
                          <a:effectLst/>
                          <a:latin typeface="Arial" panose="020B0604020202020204" pitchFamily="34" charset="0"/>
                          <a:cs typeface="Arial" panose="020B0604020202020204" pitchFamily="34" charset="0"/>
                        </a:rPr>
                        <a:t>tibi</a:t>
                      </a:r>
                      <a:r>
                        <a:rPr lang="de-DE" sz="1400" dirty="0">
                          <a:effectLst/>
                          <a:latin typeface="Arial" panose="020B0604020202020204" pitchFamily="34" charset="0"/>
                          <a:cs typeface="Arial" panose="020B0604020202020204" pitchFamily="34" charset="0"/>
                        </a:rPr>
                        <a:t> non </a:t>
                      </a:r>
                      <a:r>
                        <a:rPr lang="de-DE" sz="1400" dirty="0" err="1">
                          <a:effectLst/>
                          <a:latin typeface="Arial" panose="020B0604020202020204" pitchFamily="34" charset="0"/>
                          <a:cs typeface="Arial" panose="020B0604020202020204" pitchFamily="34" charset="0"/>
                        </a:rPr>
                        <a:t>deserendus</a:t>
                      </a:r>
                      <a:r>
                        <a:rPr lang="de-DE" sz="1400" dirty="0">
                          <a:effectLst/>
                          <a:latin typeface="Arial" panose="020B0604020202020204" pitchFamily="34" charset="0"/>
                          <a:cs typeface="Arial" panose="020B0604020202020204" pitchFamily="34" charset="0"/>
                        </a:rPr>
                        <a:t> est. – Du darfst den Freund nicht im Stich lassen.</a:t>
                      </a:r>
                    </a:p>
                    <a:p>
                      <a:pPr algn="just">
                        <a:spcAft>
                          <a:spcPts val="0"/>
                        </a:spcAft>
                      </a:pPr>
                      <a:endParaRPr lang="de-DE" sz="1400" dirty="0">
                        <a:effectLst/>
                        <a:latin typeface="Arial" panose="020B0604020202020204" pitchFamily="34" charset="0"/>
                        <a:ea typeface="Times New Roman" panose="02020603050405020304" pitchFamily="18" charset="0"/>
                        <a:cs typeface="Arial" panose="020B0604020202020204" pitchFamily="34" charset="0"/>
                      </a:endParaRPr>
                    </a:p>
                  </a:txBody>
                  <a:tcPr marL="44450" marR="4445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695891644"/>
                  </a:ext>
                </a:extLst>
              </a:tr>
            </a:tbl>
          </a:graphicData>
        </a:graphic>
      </p:graphicFrame>
      <p:sp>
        <p:nvSpPr>
          <p:cNvPr id="6" name="Rechteck 5">
            <a:extLst>
              <a:ext uri="{FF2B5EF4-FFF2-40B4-BE49-F238E27FC236}">
                <a16:creationId xmlns:a16="http://schemas.microsoft.com/office/drawing/2014/main" id="{B5ABE214-C6EB-4F0A-A085-FDFB00B67AF4}"/>
              </a:ext>
            </a:extLst>
          </p:cNvPr>
          <p:cNvSpPr/>
          <p:nvPr/>
        </p:nvSpPr>
        <p:spPr>
          <a:xfrm>
            <a:off x="2114550" y="1610589"/>
            <a:ext cx="3867150" cy="761136"/>
          </a:xfrm>
          <a:prstGeom prst="rect">
            <a:avLst/>
          </a:prstGeom>
          <a:solidFill>
            <a:srgbClr val="EAEFF7"/>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7" name="Rechteck 6">
            <a:extLst>
              <a:ext uri="{FF2B5EF4-FFF2-40B4-BE49-F238E27FC236}">
                <a16:creationId xmlns:a16="http://schemas.microsoft.com/office/drawing/2014/main" id="{9DE5E331-DAF6-4CE8-86FD-27DCB9BAB852}"/>
              </a:ext>
            </a:extLst>
          </p:cNvPr>
          <p:cNvSpPr/>
          <p:nvPr/>
        </p:nvSpPr>
        <p:spPr>
          <a:xfrm>
            <a:off x="6048374" y="1610589"/>
            <a:ext cx="5638800" cy="761136"/>
          </a:xfrm>
          <a:prstGeom prst="rect">
            <a:avLst/>
          </a:prstGeom>
          <a:solidFill>
            <a:srgbClr val="EAEFF7"/>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0" name="Rechteck 9">
            <a:extLst>
              <a:ext uri="{FF2B5EF4-FFF2-40B4-BE49-F238E27FC236}">
                <a16:creationId xmlns:a16="http://schemas.microsoft.com/office/drawing/2014/main" id="{367B10D2-BDE0-4C87-A66D-E815EFFD851B}"/>
              </a:ext>
            </a:extLst>
          </p:cNvPr>
          <p:cNvSpPr/>
          <p:nvPr/>
        </p:nvSpPr>
        <p:spPr>
          <a:xfrm>
            <a:off x="352424" y="1610589"/>
            <a:ext cx="1704975" cy="761136"/>
          </a:xfrm>
          <a:prstGeom prst="rect">
            <a:avLst/>
          </a:prstGeom>
          <a:solidFill>
            <a:srgbClr val="EAEFF7"/>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1" name="Rechteck 10">
            <a:extLst>
              <a:ext uri="{FF2B5EF4-FFF2-40B4-BE49-F238E27FC236}">
                <a16:creationId xmlns:a16="http://schemas.microsoft.com/office/drawing/2014/main" id="{5CE1E285-BC91-4B27-B111-31DC11F29DA8}"/>
              </a:ext>
            </a:extLst>
          </p:cNvPr>
          <p:cNvSpPr/>
          <p:nvPr/>
        </p:nvSpPr>
        <p:spPr>
          <a:xfrm>
            <a:off x="2114550" y="2560158"/>
            <a:ext cx="3867150" cy="761136"/>
          </a:xfrm>
          <a:prstGeom prst="rect">
            <a:avLst/>
          </a:prstGeom>
          <a:solidFill>
            <a:srgbClr val="EAEFF7"/>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2" name="Rechteck 11">
            <a:extLst>
              <a:ext uri="{FF2B5EF4-FFF2-40B4-BE49-F238E27FC236}">
                <a16:creationId xmlns:a16="http://schemas.microsoft.com/office/drawing/2014/main" id="{2E73231D-EC25-4F0C-9AAF-E3CAA741C7D3}"/>
              </a:ext>
            </a:extLst>
          </p:cNvPr>
          <p:cNvSpPr/>
          <p:nvPr/>
        </p:nvSpPr>
        <p:spPr>
          <a:xfrm>
            <a:off x="6048374" y="2560158"/>
            <a:ext cx="5638800" cy="761136"/>
          </a:xfrm>
          <a:prstGeom prst="rect">
            <a:avLst/>
          </a:prstGeom>
          <a:solidFill>
            <a:srgbClr val="EAEFF7"/>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3" name="Rechteck 12">
            <a:extLst>
              <a:ext uri="{FF2B5EF4-FFF2-40B4-BE49-F238E27FC236}">
                <a16:creationId xmlns:a16="http://schemas.microsoft.com/office/drawing/2014/main" id="{C26892A7-BE73-4FB5-9580-7F95F5071DA4}"/>
              </a:ext>
            </a:extLst>
          </p:cNvPr>
          <p:cNvSpPr/>
          <p:nvPr/>
        </p:nvSpPr>
        <p:spPr>
          <a:xfrm>
            <a:off x="352424" y="2560158"/>
            <a:ext cx="1704975" cy="761136"/>
          </a:xfrm>
          <a:prstGeom prst="rect">
            <a:avLst/>
          </a:prstGeom>
          <a:solidFill>
            <a:srgbClr val="EAEFF7"/>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4" name="Rechteck 13">
            <a:extLst>
              <a:ext uri="{FF2B5EF4-FFF2-40B4-BE49-F238E27FC236}">
                <a16:creationId xmlns:a16="http://schemas.microsoft.com/office/drawing/2014/main" id="{358ED9C3-1A3B-45A4-BF41-68A4C1F8C495}"/>
              </a:ext>
            </a:extLst>
          </p:cNvPr>
          <p:cNvSpPr/>
          <p:nvPr/>
        </p:nvSpPr>
        <p:spPr>
          <a:xfrm>
            <a:off x="2114550" y="3509727"/>
            <a:ext cx="3867150" cy="761136"/>
          </a:xfrm>
          <a:prstGeom prst="rect">
            <a:avLst/>
          </a:prstGeom>
          <a:solidFill>
            <a:srgbClr val="EAEFF7"/>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5" name="Rechteck 14">
            <a:extLst>
              <a:ext uri="{FF2B5EF4-FFF2-40B4-BE49-F238E27FC236}">
                <a16:creationId xmlns:a16="http://schemas.microsoft.com/office/drawing/2014/main" id="{83204168-9768-4F4F-B4A4-1F81FEAB7A96}"/>
              </a:ext>
            </a:extLst>
          </p:cNvPr>
          <p:cNvSpPr/>
          <p:nvPr/>
        </p:nvSpPr>
        <p:spPr>
          <a:xfrm>
            <a:off x="6048374" y="3509727"/>
            <a:ext cx="5638800" cy="761136"/>
          </a:xfrm>
          <a:prstGeom prst="rect">
            <a:avLst/>
          </a:prstGeom>
          <a:solidFill>
            <a:srgbClr val="EAEFF7"/>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6" name="Rechteck 15">
            <a:extLst>
              <a:ext uri="{FF2B5EF4-FFF2-40B4-BE49-F238E27FC236}">
                <a16:creationId xmlns:a16="http://schemas.microsoft.com/office/drawing/2014/main" id="{43650612-6A60-42C5-9B2D-62B87E40BDDA}"/>
              </a:ext>
            </a:extLst>
          </p:cNvPr>
          <p:cNvSpPr/>
          <p:nvPr/>
        </p:nvSpPr>
        <p:spPr>
          <a:xfrm>
            <a:off x="352424" y="3509727"/>
            <a:ext cx="1704975" cy="761136"/>
          </a:xfrm>
          <a:prstGeom prst="rect">
            <a:avLst/>
          </a:prstGeom>
          <a:solidFill>
            <a:srgbClr val="EAEFF7"/>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7" name="Rechteck 16">
            <a:extLst>
              <a:ext uri="{FF2B5EF4-FFF2-40B4-BE49-F238E27FC236}">
                <a16:creationId xmlns:a16="http://schemas.microsoft.com/office/drawing/2014/main" id="{C049A166-F9F0-404D-B482-6ABD4402D010}"/>
              </a:ext>
            </a:extLst>
          </p:cNvPr>
          <p:cNvSpPr/>
          <p:nvPr/>
        </p:nvSpPr>
        <p:spPr>
          <a:xfrm>
            <a:off x="2114550" y="4375037"/>
            <a:ext cx="3867150" cy="761136"/>
          </a:xfrm>
          <a:prstGeom prst="rect">
            <a:avLst/>
          </a:prstGeom>
          <a:solidFill>
            <a:srgbClr val="EAEFF7"/>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8" name="Rechteck 17">
            <a:extLst>
              <a:ext uri="{FF2B5EF4-FFF2-40B4-BE49-F238E27FC236}">
                <a16:creationId xmlns:a16="http://schemas.microsoft.com/office/drawing/2014/main" id="{9D634326-AC4A-42D8-8E14-EEE206DC9B11}"/>
              </a:ext>
            </a:extLst>
          </p:cNvPr>
          <p:cNvSpPr/>
          <p:nvPr/>
        </p:nvSpPr>
        <p:spPr>
          <a:xfrm>
            <a:off x="6048374" y="4375037"/>
            <a:ext cx="5638800" cy="761136"/>
          </a:xfrm>
          <a:prstGeom prst="rect">
            <a:avLst/>
          </a:prstGeom>
          <a:solidFill>
            <a:srgbClr val="EAEFF7"/>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9" name="Rechteck 18">
            <a:extLst>
              <a:ext uri="{FF2B5EF4-FFF2-40B4-BE49-F238E27FC236}">
                <a16:creationId xmlns:a16="http://schemas.microsoft.com/office/drawing/2014/main" id="{8A0CC84D-C474-48ED-8438-8A0A5B833AAD}"/>
              </a:ext>
            </a:extLst>
          </p:cNvPr>
          <p:cNvSpPr/>
          <p:nvPr/>
        </p:nvSpPr>
        <p:spPr>
          <a:xfrm>
            <a:off x="352424" y="4375037"/>
            <a:ext cx="1704975" cy="761136"/>
          </a:xfrm>
          <a:prstGeom prst="rect">
            <a:avLst/>
          </a:prstGeom>
          <a:solidFill>
            <a:srgbClr val="EAEFF7"/>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0" name="Rechteck 19">
            <a:extLst>
              <a:ext uri="{FF2B5EF4-FFF2-40B4-BE49-F238E27FC236}">
                <a16:creationId xmlns:a16="http://schemas.microsoft.com/office/drawing/2014/main" id="{19DCA3A8-F0AE-47A6-851A-75039D2047D0}"/>
              </a:ext>
            </a:extLst>
          </p:cNvPr>
          <p:cNvSpPr/>
          <p:nvPr/>
        </p:nvSpPr>
        <p:spPr>
          <a:xfrm>
            <a:off x="2114550" y="5292865"/>
            <a:ext cx="3867150" cy="1190044"/>
          </a:xfrm>
          <a:prstGeom prst="rect">
            <a:avLst/>
          </a:prstGeom>
          <a:solidFill>
            <a:srgbClr val="EAEFF7"/>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1" name="Rechteck 20">
            <a:extLst>
              <a:ext uri="{FF2B5EF4-FFF2-40B4-BE49-F238E27FC236}">
                <a16:creationId xmlns:a16="http://schemas.microsoft.com/office/drawing/2014/main" id="{DCC85B70-6472-4A51-98C1-28CF433A6B7B}"/>
              </a:ext>
            </a:extLst>
          </p:cNvPr>
          <p:cNvSpPr/>
          <p:nvPr/>
        </p:nvSpPr>
        <p:spPr>
          <a:xfrm>
            <a:off x="6048374" y="5292865"/>
            <a:ext cx="5638800" cy="1190044"/>
          </a:xfrm>
          <a:prstGeom prst="rect">
            <a:avLst/>
          </a:prstGeom>
          <a:solidFill>
            <a:srgbClr val="EAEFF7"/>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2" name="Rechteck 21">
            <a:extLst>
              <a:ext uri="{FF2B5EF4-FFF2-40B4-BE49-F238E27FC236}">
                <a16:creationId xmlns:a16="http://schemas.microsoft.com/office/drawing/2014/main" id="{74A98408-671A-40D9-BD7F-4A3E993BDCB6}"/>
              </a:ext>
            </a:extLst>
          </p:cNvPr>
          <p:cNvSpPr/>
          <p:nvPr/>
        </p:nvSpPr>
        <p:spPr>
          <a:xfrm>
            <a:off x="352424" y="5292865"/>
            <a:ext cx="1704975" cy="1190044"/>
          </a:xfrm>
          <a:prstGeom prst="rect">
            <a:avLst/>
          </a:prstGeom>
          <a:solidFill>
            <a:srgbClr val="EAEFF7"/>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graphicFrame>
        <p:nvGraphicFramePr>
          <p:cNvPr id="23" name="Tabelle 22">
            <a:extLst>
              <a:ext uri="{FF2B5EF4-FFF2-40B4-BE49-F238E27FC236}">
                <a16:creationId xmlns:a16="http://schemas.microsoft.com/office/drawing/2014/main" id="{1DFC7C6E-D72C-47C9-B308-4981F38839F0}"/>
              </a:ext>
            </a:extLst>
          </p:cNvPr>
          <p:cNvGraphicFramePr>
            <a:graphicFrameLocks noGrp="1"/>
          </p:cNvGraphicFramePr>
          <p:nvPr>
            <p:extLst>
              <p:ext uri="{D42A27DB-BD31-4B8C-83A1-F6EECF244321}">
                <p14:modId xmlns:p14="http://schemas.microsoft.com/office/powerpoint/2010/main" val="3720126548"/>
              </p:ext>
            </p:extLst>
          </p:nvPr>
        </p:nvGraphicFramePr>
        <p:xfrm>
          <a:off x="323850" y="1556961"/>
          <a:ext cx="11449051" cy="5120640"/>
        </p:xfrm>
        <a:graphic>
          <a:graphicData uri="http://schemas.openxmlformats.org/drawingml/2006/table">
            <a:tbl>
              <a:tblPr>
                <a:tableStyleId>{5C22544A-7EE6-4342-B048-85BDC9FD1C3A}</a:tableStyleId>
              </a:tblPr>
              <a:tblGrid>
                <a:gridCol w="1766619">
                  <a:extLst>
                    <a:ext uri="{9D8B030D-6E8A-4147-A177-3AD203B41FA5}">
                      <a16:colId xmlns:a16="http://schemas.microsoft.com/office/drawing/2014/main" val="3684705193"/>
                    </a:ext>
                  </a:extLst>
                </a:gridCol>
                <a:gridCol w="3918007">
                  <a:extLst>
                    <a:ext uri="{9D8B030D-6E8A-4147-A177-3AD203B41FA5}">
                      <a16:colId xmlns:a16="http://schemas.microsoft.com/office/drawing/2014/main" val="939362607"/>
                    </a:ext>
                  </a:extLst>
                </a:gridCol>
                <a:gridCol w="5764425">
                  <a:extLst>
                    <a:ext uri="{9D8B030D-6E8A-4147-A177-3AD203B41FA5}">
                      <a16:colId xmlns:a16="http://schemas.microsoft.com/office/drawing/2014/main" val="1710003052"/>
                    </a:ext>
                  </a:extLst>
                </a:gridCol>
              </a:tblGrid>
              <a:tr h="846000">
                <a:tc>
                  <a:txBody>
                    <a:bodyPr/>
                    <a:lstStyle/>
                    <a:p>
                      <a:pPr algn="ctr">
                        <a:spcAft>
                          <a:spcPts val="0"/>
                        </a:spcAft>
                      </a:pPr>
                      <a:r>
                        <a:rPr lang="de-DE" sz="1400" b="1" i="1" kern="0" dirty="0">
                          <a:effectLst/>
                          <a:latin typeface="Arial" panose="020B0604020202020204" pitchFamily="34" charset="0"/>
                          <a:cs typeface="Arial" panose="020B0604020202020204" pitchFamily="34" charset="0"/>
                        </a:rPr>
                        <a:t>Die Bildung</a:t>
                      </a:r>
                    </a:p>
                  </a:txBody>
                  <a:tcPr marL="44450" marR="4445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0"/>
                        </a:spcAft>
                      </a:pPr>
                      <a:r>
                        <a:rPr lang="de-DE" sz="1400" dirty="0">
                          <a:effectLst/>
                          <a:latin typeface="Arial" panose="020B0604020202020204" pitchFamily="34" charset="0"/>
                          <a:cs typeface="Arial" panose="020B0604020202020204" pitchFamily="34" charset="0"/>
                        </a:rPr>
                        <a:t>Präsensstamm + -(e)</a:t>
                      </a:r>
                      <a:r>
                        <a:rPr lang="de-DE" sz="1400" dirty="0" err="1">
                          <a:effectLst/>
                          <a:latin typeface="Arial" panose="020B0604020202020204" pitchFamily="34" charset="0"/>
                          <a:cs typeface="Arial" panose="020B0604020202020204" pitchFamily="34" charset="0"/>
                        </a:rPr>
                        <a:t>nd</a:t>
                      </a:r>
                      <a:r>
                        <a:rPr lang="de-DE" sz="1400" dirty="0">
                          <a:effectLst/>
                          <a:latin typeface="Arial" panose="020B0604020202020204" pitchFamily="34" charset="0"/>
                          <a:cs typeface="Arial" panose="020B0604020202020204" pitchFamily="34" charset="0"/>
                        </a:rPr>
                        <a:t>-</a:t>
                      </a:r>
                      <a:endParaRPr lang="de-DE" sz="1400" dirty="0">
                        <a:effectLst/>
                        <a:latin typeface="Arial" panose="020B0604020202020204" pitchFamily="34" charset="0"/>
                        <a:ea typeface="Times New Roman" panose="02020603050405020304" pitchFamily="18" charset="0"/>
                        <a:cs typeface="Arial" panose="020B0604020202020204" pitchFamily="34" charset="0"/>
                      </a:endParaRPr>
                    </a:p>
                  </a:txBody>
                  <a:tcPr marL="44450" marR="4445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0"/>
                        </a:spcAft>
                      </a:pPr>
                      <a:r>
                        <a:rPr lang="de-DE" sz="1400">
                          <a:effectLst/>
                          <a:latin typeface="Arial" panose="020B0604020202020204" pitchFamily="34" charset="0"/>
                          <a:cs typeface="Arial" panose="020B0604020202020204" pitchFamily="34" charset="0"/>
                        </a:rPr>
                        <a:t> </a:t>
                      </a:r>
                    </a:p>
                    <a:p>
                      <a:pPr algn="just">
                        <a:spcAft>
                          <a:spcPts val="0"/>
                        </a:spcAft>
                      </a:pPr>
                      <a:r>
                        <a:rPr lang="de-DE" sz="1400">
                          <a:effectLst/>
                          <a:latin typeface="Arial" panose="020B0604020202020204" pitchFamily="34" charset="0"/>
                          <a:cs typeface="Arial" panose="020B0604020202020204" pitchFamily="34" charset="0"/>
                        </a:rPr>
                        <a:t>vocare </a:t>
                      </a:r>
                      <a:r>
                        <a:rPr lang="de-DE" sz="1400">
                          <a:effectLst/>
                          <a:latin typeface="Arial" panose="020B0604020202020204" pitchFamily="34" charset="0"/>
                          <a:cs typeface="Arial" panose="020B0604020202020204" pitchFamily="34" charset="0"/>
                          <a:sym typeface="Wingdings" panose="05000000000000000000" pitchFamily="2" charset="2"/>
                        </a:rPr>
                        <a:t></a:t>
                      </a:r>
                      <a:r>
                        <a:rPr lang="de-DE" sz="1400">
                          <a:effectLst/>
                          <a:latin typeface="Arial" panose="020B0604020202020204" pitchFamily="34" charset="0"/>
                          <a:cs typeface="Arial" panose="020B0604020202020204" pitchFamily="34" charset="0"/>
                        </a:rPr>
                        <a:t> voca-nd-      dolere </a:t>
                      </a:r>
                      <a:r>
                        <a:rPr lang="de-DE" sz="1400">
                          <a:effectLst/>
                          <a:latin typeface="Arial" panose="020B0604020202020204" pitchFamily="34" charset="0"/>
                          <a:cs typeface="Arial" panose="020B0604020202020204" pitchFamily="34" charset="0"/>
                          <a:sym typeface="Wingdings" panose="05000000000000000000" pitchFamily="2" charset="2"/>
                        </a:rPr>
                        <a:t></a:t>
                      </a:r>
                      <a:r>
                        <a:rPr lang="de-DE" sz="1400">
                          <a:effectLst/>
                          <a:latin typeface="Arial" panose="020B0604020202020204" pitchFamily="34" charset="0"/>
                          <a:cs typeface="Arial" panose="020B0604020202020204" pitchFamily="34" charset="0"/>
                        </a:rPr>
                        <a:t> dole-nd-     audire </a:t>
                      </a:r>
                      <a:r>
                        <a:rPr lang="de-DE" sz="1400">
                          <a:effectLst/>
                          <a:latin typeface="Arial" panose="020B0604020202020204" pitchFamily="34" charset="0"/>
                          <a:cs typeface="Arial" panose="020B0604020202020204" pitchFamily="34" charset="0"/>
                          <a:sym typeface="Wingdings" panose="05000000000000000000" pitchFamily="2" charset="2"/>
                        </a:rPr>
                        <a:t></a:t>
                      </a:r>
                      <a:r>
                        <a:rPr lang="de-DE" sz="1400">
                          <a:effectLst/>
                          <a:latin typeface="Arial" panose="020B0604020202020204" pitchFamily="34" charset="0"/>
                          <a:cs typeface="Arial" panose="020B0604020202020204" pitchFamily="34" charset="0"/>
                        </a:rPr>
                        <a:t> audi-e-nd-</a:t>
                      </a:r>
                    </a:p>
                    <a:p>
                      <a:pPr algn="just">
                        <a:spcAft>
                          <a:spcPts val="0"/>
                        </a:spcAft>
                      </a:pPr>
                      <a:r>
                        <a:rPr lang="de-DE" sz="1400">
                          <a:effectLst/>
                          <a:latin typeface="Arial" panose="020B0604020202020204" pitchFamily="34" charset="0"/>
                          <a:cs typeface="Arial" panose="020B0604020202020204" pitchFamily="34" charset="0"/>
                        </a:rPr>
                        <a:t>agere </a:t>
                      </a:r>
                      <a:r>
                        <a:rPr lang="de-DE" sz="1400">
                          <a:effectLst/>
                          <a:latin typeface="Arial" panose="020B0604020202020204" pitchFamily="34" charset="0"/>
                          <a:cs typeface="Arial" panose="020B0604020202020204" pitchFamily="34" charset="0"/>
                          <a:sym typeface="Wingdings" panose="05000000000000000000" pitchFamily="2" charset="2"/>
                        </a:rPr>
                        <a:t></a:t>
                      </a:r>
                      <a:r>
                        <a:rPr lang="de-DE" sz="1400">
                          <a:effectLst/>
                          <a:latin typeface="Arial" panose="020B0604020202020204" pitchFamily="34" charset="0"/>
                          <a:cs typeface="Arial" panose="020B0604020202020204" pitchFamily="34" charset="0"/>
                        </a:rPr>
                        <a:t> age-nd-         capere </a:t>
                      </a:r>
                      <a:r>
                        <a:rPr lang="de-DE" sz="1400">
                          <a:effectLst/>
                          <a:latin typeface="Arial" panose="020B0604020202020204" pitchFamily="34" charset="0"/>
                          <a:cs typeface="Arial" panose="020B0604020202020204" pitchFamily="34" charset="0"/>
                          <a:sym typeface="Wingdings" panose="05000000000000000000" pitchFamily="2" charset="2"/>
                        </a:rPr>
                        <a:t></a:t>
                      </a:r>
                      <a:r>
                        <a:rPr lang="de-DE" sz="1400">
                          <a:effectLst/>
                          <a:latin typeface="Arial" panose="020B0604020202020204" pitchFamily="34" charset="0"/>
                          <a:cs typeface="Arial" panose="020B0604020202020204" pitchFamily="34" charset="0"/>
                        </a:rPr>
                        <a:t> capi-e-nd-</a:t>
                      </a:r>
                    </a:p>
                    <a:p>
                      <a:pPr algn="just">
                        <a:spcAft>
                          <a:spcPts val="0"/>
                        </a:spcAft>
                      </a:pPr>
                      <a:r>
                        <a:rPr lang="de-DE" sz="1400">
                          <a:effectLst/>
                          <a:latin typeface="Arial" panose="020B0604020202020204" pitchFamily="34" charset="0"/>
                          <a:cs typeface="Arial" panose="020B0604020202020204" pitchFamily="34" charset="0"/>
                        </a:rPr>
                        <a:t> </a:t>
                      </a:r>
                      <a:endParaRPr lang="de-DE" sz="1400">
                        <a:effectLst/>
                        <a:latin typeface="Arial" panose="020B0604020202020204" pitchFamily="34" charset="0"/>
                        <a:ea typeface="Times New Roman" panose="02020603050405020304" pitchFamily="18" charset="0"/>
                        <a:cs typeface="Arial" panose="020B0604020202020204" pitchFamily="34" charset="0"/>
                      </a:endParaRPr>
                    </a:p>
                  </a:txBody>
                  <a:tcPr marL="44450" marR="4445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36151000"/>
                  </a:ext>
                </a:extLst>
              </a:tr>
              <a:tr h="1057500">
                <a:tc>
                  <a:txBody>
                    <a:bodyPr/>
                    <a:lstStyle/>
                    <a:p>
                      <a:pPr algn="ctr">
                        <a:spcAft>
                          <a:spcPts val="0"/>
                        </a:spcAft>
                      </a:pPr>
                      <a:r>
                        <a:rPr lang="de-DE" sz="1400" b="1" i="1" kern="0" dirty="0">
                          <a:effectLst/>
                          <a:latin typeface="Arial" panose="020B0604020202020204" pitchFamily="34" charset="0"/>
                          <a:cs typeface="Arial" panose="020B0604020202020204" pitchFamily="34" charset="0"/>
                        </a:rPr>
                        <a:t>Die Deklination</a:t>
                      </a:r>
                    </a:p>
                  </a:txBody>
                  <a:tcPr marL="44450" marR="4445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0"/>
                        </a:spcAft>
                      </a:pPr>
                      <a:r>
                        <a:rPr lang="de-DE" sz="1400" dirty="0">
                          <a:effectLst/>
                          <a:latin typeface="Arial" panose="020B0604020202020204" pitchFamily="34" charset="0"/>
                          <a:cs typeface="Arial" panose="020B0604020202020204" pitchFamily="34" charset="0"/>
                        </a:rPr>
                        <a:t>Wie bei Adjektiven der o- und a-Deklination:</a:t>
                      </a:r>
                      <a:endParaRPr lang="de-DE" sz="1400" dirty="0">
                        <a:effectLst/>
                        <a:latin typeface="Arial" panose="020B0604020202020204" pitchFamily="34" charset="0"/>
                        <a:ea typeface="Times New Roman" panose="02020603050405020304" pitchFamily="18" charset="0"/>
                        <a:cs typeface="Arial" panose="020B0604020202020204" pitchFamily="34" charset="0"/>
                      </a:endParaRPr>
                    </a:p>
                  </a:txBody>
                  <a:tcPr marL="44450" marR="4445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0"/>
                        </a:spcAft>
                      </a:pPr>
                      <a:r>
                        <a:rPr lang="de-DE" sz="1400">
                          <a:effectLst/>
                          <a:latin typeface="Arial" panose="020B0604020202020204" pitchFamily="34" charset="0"/>
                          <a:cs typeface="Arial" panose="020B0604020202020204" pitchFamily="34" charset="0"/>
                        </a:rPr>
                        <a:t> </a:t>
                      </a:r>
                    </a:p>
                    <a:p>
                      <a:pPr algn="just">
                        <a:spcAft>
                          <a:spcPts val="0"/>
                        </a:spcAft>
                      </a:pPr>
                      <a:r>
                        <a:rPr lang="de-DE" sz="1400">
                          <a:effectLst/>
                          <a:latin typeface="Arial" panose="020B0604020202020204" pitchFamily="34" charset="0"/>
                          <a:cs typeface="Arial" panose="020B0604020202020204" pitchFamily="34" charset="0"/>
                        </a:rPr>
                        <a:t>vocandus, vocandi, vocando, vocandum, vocando, </a:t>
                      </a:r>
                    </a:p>
                    <a:p>
                      <a:pPr algn="just">
                        <a:spcAft>
                          <a:spcPts val="0"/>
                        </a:spcAft>
                      </a:pPr>
                      <a:r>
                        <a:rPr lang="de-DE" sz="1400">
                          <a:effectLst/>
                          <a:latin typeface="Arial" panose="020B0604020202020204" pitchFamily="34" charset="0"/>
                          <a:cs typeface="Arial" panose="020B0604020202020204" pitchFamily="34" charset="0"/>
                        </a:rPr>
                        <a:t>vocandi, vocandorum, vocandis, vocandos, vocandis.</a:t>
                      </a:r>
                    </a:p>
                    <a:p>
                      <a:pPr algn="just">
                        <a:spcAft>
                          <a:spcPts val="0"/>
                        </a:spcAft>
                      </a:pPr>
                      <a:r>
                        <a:rPr lang="de-DE" sz="1400">
                          <a:effectLst/>
                          <a:latin typeface="Arial" panose="020B0604020202020204" pitchFamily="34" charset="0"/>
                          <a:cs typeface="Arial" panose="020B0604020202020204" pitchFamily="34" charset="0"/>
                        </a:rPr>
                        <a:t>vocanda, vocandae...        vocandum, vocandi ...</a:t>
                      </a:r>
                    </a:p>
                    <a:p>
                      <a:pPr algn="just">
                        <a:spcAft>
                          <a:spcPts val="0"/>
                        </a:spcAft>
                      </a:pPr>
                      <a:r>
                        <a:rPr lang="de-DE" sz="1400">
                          <a:effectLst/>
                          <a:latin typeface="Arial" panose="020B0604020202020204" pitchFamily="34" charset="0"/>
                          <a:cs typeface="Arial" panose="020B0604020202020204" pitchFamily="34" charset="0"/>
                        </a:rPr>
                        <a:t> </a:t>
                      </a:r>
                      <a:endParaRPr lang="de-DE" sz="1400">
                        <a:effectLst/>
                        <a:latin typeface="Arial" panose="020B0604020202020204" pitchFamily="34" charset="0"/>
                        <a:ea typeface="Times New Roman" panose="02020603050405020304" pitchFamily="18" charset="0"/>
                        <a:cs typeface="Arial" panose="020B0604020202020204" pitchFamily="34" charset="0"/>
                      </a:endParaRPr>
                    </a:p>
                  </a:txBody>
                  <a:tcPr marL="44450" marR="4445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100076869"/>
                  </a:ext>
                </a:extLst>
              </a:tr>
              <a:tr h="846000">
                <a:tc>
                  <a:txBody>
                    <a:bodyPr/>
                    <a:lstStyle/>
                    <a:p>
                      <a:pPr algn="ctr">
                        <a:spcAft>
                          <a:spcPts val="0"/>
                        </a:spcAft>
                      </a:pPr>
                      <a:r>
                        <a:rPr lang="de-DE" sz="1400" b="1" i="1" kern="0" dirty="0">
                          <a:effectLst/>
                          <a:latin typeface="Arial" panose="020B0604020202020204" pitchFamily="34" charset="0"/>
                          <a:cs typeface="Arial" panose="020B0604020202020204" pitchFamily="34" charset="0"/>
                        </a:rPr>
                        <a:t>Die wörtliche Übersetzung</a:t>
                      </a:r>
                    </a:p>
                  </a:txBody>
                  <a:tcPr marL="44450" marR="4445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0"/>
                        </a:spcAft>
                      </a:pPr>
                      <a:r>
                        <a:rPr lang="de-DE" sz="1400" dirty="0">
                          <a:effectLst/>
                          <a:latin typeface="Arial" panose="020B0604020202020204" pitchFamily="34" charset="0"/>
                          <a:cs typeface="Arial" panose="020B0604020202020204" pitchFamily="34" charset="0"/>
                        </a:rPr>
                        <a:t>„etwas zu machendes“</a:t>
                      </a:r>
                      <a:endParaRPr lang="de-DE" sz="1400" dirty="0">
                        <a:effectLst/>
                        <a:latin typeface="Arial" panose="020B0604020202020204" pitchFamily="34" charset="0"/>
                        <a:ea typeface="Times New Roman" panose="02020603050405020304" pitchFamily="18" charset="0"/>
                        <a:cs typeface="Arial" panose="020B0604020202020204" pitchFamily="34" charset="0"/>
                      </a:endParaRPr>
                    </a:p>
                  </a:txBody>
                  <a:tcPr marL="44450" marR="4445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0"/>
                        </a:spcAft>
                      </a:pPr>
                      <a:r>
                        <a:rPr lang="de-DE" sz="1400" dirty="0">
                          <a:effectLst/>
                          <a:latin typeface="Arial" panose="020B0604020202020204" pitchFamily="34" charset="0"/>
                          <a:cs typeface="Arial" panose="020B0604020202020204" pitchFamily="34" charset="0"/>
                        </a:rPr>
                        <a:t> </a:t>
                      </a:r>
                    </a:p>
                    <a:p>
                      <a:pPr algn="just">
                        <a:spcAft>
                          <a:spcPts val="0"/>
                        </a:spcAft>
                      </a:pPr>
                      <a:r>
                        <a:rPr lang="de-DE" sz="1400" dirty="0" err="1">
                          <a:effectLst/>
                          <a:latin typeface="Arial" panose="020B0604020202020204" pitchFamily="34" charset="0"/>
                          <a:cs typeface="Arial" panose="020B0604020202020204" pitchFamily="34" charset="0"/>
                        </a:rPr>
                        <a:t>carmen</a:t>
                      </a:r>
                      <a:r>
                        <a:rPr lang="de-DE" sz="1400" dirty="0">
                          <a:effectLst/>
                          <a:latin typeface="Arial" panose="020B0604020202020204" pitchFamily="34" charset="0"/>
                          <a:cs typeface="Arial" panose="020B0604020202020204" pitchFamily="34" charset="0"/>
                        </a:rPr>
                        <a:t> </a:t>
                      </a:r>
                      <a:r>
                        <a:rPr lang="de-DE" sz="1400" dirty="0" err="1">
                          <a:effectLst/>
                          <a:latin typeface="Arial" panose="020B0604020202020204" pitchFamily="34" charset="0"/>
                          <a:cs typeface="Arial" panose="020B0604020202020204" pitchFamily="34" charset="0"/>
                        </a:rPr>
                        <a:t>docendum</a:t>
                      </a:r>
                      <a:r>
                        <a:rPr lang="de-DE" sz="1400" dirty="0">
                          <a:effectLst/>
                          <a:latin typeface="Arial" panose="020B0604020202020204" pitchFamily="34" charset="0"/>
                          <a:cs typeface="Arial" panose="020B0604020202020204" pitchFamily="34" charset="0"/>
                        </a:rPr>
                        <a:t> – ein zu lernendes Gedicht</a:t>
                      </a:r>
                    </a:p>
                    <a:p>
                      <a:pPr algn="just">
                        <a:spcAft>
                          <a:spcPts val="0"/>
                        </a:spcAft>
                      </a:pPr>
                      <a:r>
                        <a:rPr lang="de-DE" sz="1400" dirty="0" err="1">
                          <a:effectLst/>
                          <a:latin typeface="Arial" panose="020B0604020202020204" pitchFamily="34" charset="0"/>
                          <a:cs typeface="Arial" panose="020B0604020202020204" pitchFamily="34" charset="0"/>
                        </a:rPr>
                        <a:t>urbs</a:t>
                      </a:r>
                      <a:r>
                        <a:rPr lang="de-DE" sz="1400" dirty="0">
                          <a:effectLst/>
                          <a:latin typeface="Arial" panose="020B0604020202020204" pitchFamily="34" charset="0"/>
                          <a:cs typeface="Arial" panose="020B0604020202020204" pitchFamily="34" charset="0"/>
                        </a:rPr>
                        <a:t> </a:t>
                      </a:r>
                      <a:r>
                        <a:rPr lang="de-DE" sz="1400" dirty="0" err="1">
                          <a:effectLst/>
                          <a:latin typeface="Arial" panose="020B0604020202020204" pitchFamily="34" charset="0"/>
                          <a:cs typeface="Arial" panose="020B0604020202020204" pitchFamily="34" charset="0"/>
                        </a:rPr>
                        <a:t>defendenda</a:t>
                      </a:r>
                      <a:r>
                        <a:rPr lang="de-DE" sz="1400" dirty="0">
                          <a:effectLst/>
                          <a:latin typeface="Arial" panose="020B0604020202020204" pitchFamily="34" charset="0"/>
                          <a:cs typeface="Arial" panose="020B0604020202020204" pitchFamily="34" charset="0"/>
                        </a:rPr>
                        <a:t> – die zu verteidigende Stadt</a:t>
                      </a:r>
                    </a:p>
                    <a:p>
                      <a:pPr algn="just">
                        <a:spcAft>
                          <a:spcPts val="0"/>
                        </a:spcAft>
                      </a:pPr>
                      <a:r>
                        <a:rPr lang="de-DE" sz="1400" dirty="0">
                          <a:effectLst/>
                          <a:latin typeface="Arial" panose="020B0604020202020204" pitchFamily="34" charset="0"/>
                          <a:cs typeface="Arial" panose="020B0604020202020204" pitchFamily="34" charset="0"/>
                        </a:rPr>
                        <a:t> </a:t>
                      </a:r>
                      <a:endParaRPr lang="de-DE" sz="1400" dirty="0">
                        <a:effectLst/>
                        <a:latin typeface="Arial" panose="020B0604020202020204" pitchFamily="34" charset="0"/>
                        <a:ea typeface="Times New Roman" panose="02020603050405020304" pitchFamily="18" charset="0"/>
                        <a:cs typeface="Arial" panose="020B0604020202020204" pitchFamily="34" charset="0"/>
                      </a:endParaRPr>
                    </a:p>
                  </a:txBody>
                  <a:tcPr marL="44450" marR="4445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70134142"/>
                  </a:ext>
                </a:extLst>
              </a:tr>
              <a:tr h="846000">
                <a:tc>
                  <a:txBody>
                    <a:bodyPr/>
                    <a:lstStyle/>
                    <a:p>
                      <a:pPr algn="ctr">
                        <a:spcAft>
                          <a:spcPts val="0"/>
                        </a:spcAft>
                      </a:pPr>
                      <a:r>
                        <a:rPr lang="de-DE" sz="1400" b="1" i="1" kern="0" dirty="0">
                          <a:effectLst/>
                          <a:latin typeface="Arial" panose="020B0604020202020204" pitchFamily="34" charset="0"/>
                          <a:cs typeface="Arial" panose="020B0604020202020204" pitchFamily="34" charset="0"/>
                        </a:rPr>
                        <a:t>Die handelnde Person</a:t>
                      </a:r>
                    </a:p>
                  </a:txBody>
                  <a:tcPr marL="44450" marR="4445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0"/>
                        </a:spcAft>
                      </a:pPr>
                      <a:r>
                        <a:rPr lang="de-DE" sz="1400" dirty="0">
                          <a:effectLst/>
                          <a:latin typeface="Arial" panose="020B0604020202020204" pitchFamily="34" charset="0"/>
                          <a:cs typeface="Arial" panose="020B0604020202020204" pitchFamily="34" charset="0"/>
                        </a:rPr>
                        <a:t>Steht in der lateinischen Sprache im Dativ:</a:t>
                      </a:r>
                      <a:endParaRPr lang="de-DE" sz="1400" dirty="0">
                        <a:effectLst/>
                        <a:latin typeface="Arial" panose="020B0604020202020204" pitchFamily="34" charset="0"/>
                        <a:ea typeface="Times New Roman" panose="02020603050405020304" pitchFamily="18" charset="0"/>
                        <a:cs typeface="Arial" panose="020B0604020202020204" pitchFamily="34" charset="0"/>
                      </a:endParaRPr>
                    </a:p>
                  </a:txBody>
                  <a:tcPr marL="44450" marR="4445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0"/>
                        </a:spcAft>
                      </a:pPr>
                      <a:r>
                        <a:rPr lang="de-DE" sz="1400" dirty="0">
                          <a:effectLst/>
                          <a:latin typeface="Arial" panose="020B0604020202020204" pitchFamily="34" charset="0"/>
                          <a:cs typeface="Arial" panose="020B0604020202020204" pitchFamily="34" charset="0"/>
                        </a:rPr>
                        <a:t> </a:t>
                      </a:r>
                    </a:p>
                    <a:p>
                      <a:pPr algn="just">
                        <a:spcAft>
                          <a:spcPts val="0"/>
                        </a:spcAft>
                      </a:pPr>
                      <a:r>
                        <a:rPr lang="de-DE" sz="1400" dirty="0" err="1">
                          <a:effectLst/>
                          <a:latin typeface="Arial" panose="020B0604020202020204" pitchFamily="34" charset="0"/>
                          <a:cs typeface="Arial" panose="020B0604020202020204" pitchFamily="34" charset="0"/>
                        </a:rPr>
                        <a:t>liber</a:t>
                      </a:r>
                      <a:r>
                        <a:rPr lang="de-DE" sz="1400" dirty="0">
                          <a:effectLst/>
                          <a:latin typeface="Arial" panose="020B0604020202020204" pitchFamily="34" charset="0"/>
                          <a:cs typeface="Arial" panose="020B0604020202020204" pitchFamily="34" charset="0"/>
                        </a:rPr>
                        <a:t> </a:t>
                      </a:r>
                      <a:r>
                        <a:rPr lang="de-DE" sz="1400" dirty="0" err="1">
                          <a:effectLst/>
                          <a:latin typeface="Arial" panose="020B0604020202020204" pitchFamily="34" charset="0"/>
                          <a:cs typeface="Arial" panose="020B0604020202020204" pitchFamily="34" charset="0"/>
                        </a:rPr>
                        <a:t>mihi</a:t>
                      </a:r>
                      <a:r>
                        <a:rPr lang="de-DE" sz="1400" dirty="0">
                          <a:effectLst/>
                          <a:latin typeface="Arial" panose="020B0604020202020204" pitchFamily="34" charset="0"/>
                          <a:cs typeface="Arial" panose="020B0604020202020204" pitchFamily="34" charset="0"/>
                        </a:rPr>
                        <a:t> </a:t>
                      </a:r>
                      <a:r>
                        <a:rPr lang="de-DE" sz="1400" dirty="0" err="1">
                          <a:effectLst/>
                          <a:latin typeface="Arial" panose="020B0604020202020204" pitchFamily="34" charset="0"/>
                          <a:cs typeface="Arial" panose="020B0604020202020204" pitchFamily="34" charset="0"/>
                        </a:rPr>
                        <a:t>legendus</a:t>
                      </a:r>
                      <a:r>
                        <a:rPr lang="de-DE" sz="1400" dirty="0">
                          <a:effectLst/>
                          <a:latin typeface="Arial" panose="020B0604020202020204" pitchFamily="34" charset="0"/>
                          <a:cs typeface="Arial" panose="020B0604020202020204" pitchFamily="34" charset="0"/>
                        </a:rPr>
                        <a:t> </a:t>
                      </a:r>
                      <a:r>
                        <a:rPr lang="de-DE" sz="1400" dirty="0" err="1">
                          <a:effectLst/>
                          <a:latin typeface="Arial" panose="020B0604020202020204" pitchFamily="34" charset="0"/>
                          <a:cs typeface="Arial" panose="020B0604020202020204" pitchFamily="34" charset="0"/>
                        </a:rPr>
                        <a:t>est</a:t>
                      </a:r>
                      <a:r>
                        <a:rPr lang="de-DE" sz="1400" dirty="0">
                          <a:effectLst/>
                          <a:latin typeface="Arial" panose="020B0604020202020204" pitchFamily="34" charset="0"/>
                          <a:cs typeface="Arial" panose="020B0604020202020204" pitchFamily="34" charset="0"/>
                        </a:rPr>
                        <a:t> – das Buch ist mir/für mich ein zu lesendes</a:t>
                      </a:r>
                    </a:p>
                    <a:p>
                      <a:pPr algn="just">
                        <a:spcAft>
                          <a:spcPts val="0"/>
                        </a:spcAft>
                      </a:pPr>
                      <a:r>
                        <a:rPr lang="de-DE" sz="1400" dirty="0">
                          <a:effectLst/>
                          <a:latin typeface="Arial" panose="020B0604020202020204" pitchFamily="34" charset="0"/>
                          <a:cs typeface="Arial" panose="020B0604020202020204" pitchFamily="34" charset="0"/>
                        </a:rPr>
                        <a:t>pacta </a:t>
                      </a:r>
                      <a:r>
                        <a:rPr lang="de-DE" sz="1400" dirty="0" err="1">
                          <a:effectLst/>
                          <a:latin typeface="Arial" panose="020B0604020202020204" pitchFamily="34" charset="0"/>
                          <a:cs typeface="Arial" panose="020B0604020202020204" pitchFamily="34" charset="0"/>
                        </a:rPr>
                        <a:t>omnibus</a:t>
                      </a:r>
                      <a:r>
                        <a:rPr lang="de-DE" sz="1400" dirty="0">
                          <a:effectLst/>
                          <a:latin typeface="Arial" panose="020B0604020202020204" pitchFamily="34" charset="0"/>
                          <a:cs typeface="Arial" panose="020B0604020202020204" pitchFamily="34" charset="0"/>
                        </a:rPr>
                        <a:t> servanda </a:t>
                      </a:r>
                      <a:r>
                        <a:rPr lang="de-DE" sz="1400" dirty="0" err="1">
                          <a:effectLst/>
                          <a:latin typeface="Arial" panose="020B0604020202020204" pitchFamily="34" charset="0"/>
                          <a:cs typeface="Arial" panose="020B0604020202020204" pitchFamily="34" charset="0"/>
                        </a:rPr>
                        <a:t>sunt</a:t>
                      </a:r>
                      <a:r>
                        <a:rPr lang="de-DE" sz="1400" dirty="0">
                          <a:effectLst/>
                          <a:latin typeface="Arial" panose="020B0604020202020204" pitchFamily="34" charset="0"/>
                          <a:cs typeface="Arial" panose="020B0604020202020204" pitchFamily="34" charset="0"/>
                        </a:rPr>
                        <a:t> – Verträge sind für alle einzuhalten</a:t>
                      </a:r>
                    </a:p>
                    <a:p>
                      <a:pPr algn="just">
                        <a:spcAft>
                          <a:spcPts val="0"/>
                        </a:spcAft>
                      </a:pPr>
                      <a:r>
                        <a:rPr lang="de-DE" sz="1400" dirty="0">
                          <a:effectLst/>
                          <a:latin typeface="Arial" panose="020B0604020202020204" pitchFamily="34" charset="0"/>
                          <a:cs typeface="Arial" panose="020B0604020202020204" pitchFamily="34" charset="0"/>
                        </a:rPr>
                        <a:t> </a:t>
                      </a:r>
                      <a:endParaRPr lang="de-DE" sz="1400" dirty="0">
                        <a:effectLst/>
                        <a:latin typeface="Arial" panose="020B0604020202020204" pitchFamily="34" charset="0"/>
                        <a:ea typeface="Times New Roman" panose="02020603050405020304" pitchFamily="18" charset="0"/>
                        <a:cs typeface="Arial" panose="020B0604020202020204" pitchFamily="34" charset="0"/>
                      </a:endParaRPr>
                    </a:p>
                  </a:txBody>
                  <a:tcPr marL="44450" marR="4445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52507491"/>
                  </a:ext>
                </a:extLst>
              </a:tr>
              <a:tr h="1480500">
                <a:tc>
                  <a:txBody>
                    <a:bodyPr/>
                    <a:lstStyle/>
                    <a:p>
                      <a:pPr algn="ctr">
                        <a:spcAft>
                          <a:spcPts val="0"/>
                        </a:spcAft>
                      </a:pPr>
                      <a:r>
                        <a:rPr lang="de-DE" sz="1400" b="1" i="1" kern="0" dirty="0">
                          <a:effectLst/>
                          <a:latin typeface="Arial" panose="020B0604020202020204" pitchFamily="34" charset="0"/>
                          <a:cs typeface="Arial" panose="020B0604020202020204" pitchFamily="34" charset="0"/>
                        </a:rPr>
                        <a:t>Die angemessene Widergabe im Deutschen</a:t>
                      </a:r>
                    </a:p>
                  </a:txBody>
                  <a:tcPr marL="44450" marR="4445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spcAft>
                          <a:spcPts val="0"/>
                        </a:spcAft>
                      </a:pPr>
                      <a:r>
                        <a:rPr lang="de-DE" sz="1400" dirty="0">
                          <a:effectLst/>
                          <a:latin typeface="Arial" panose="020B0604020202020204" pitchFamily="34" charset="0"/>
                          <a:cs typeface="Arial" panose="020B0604020202020204" pitchFamily="34" charset="0"/>
                        </a:rPr>
                        <a:t>Eine „wörtliche“ Übersetzung (siehe oben!) ermöglicht eine angemessene Übertragung in verständliches Deutsch. </a:t>
                      </a:r>
                    </a:p>
                    <a:p>
                      <a:pPr algn="just">
                        <a:spcAft>
                          <a:spcPts val="0"/>
                        </a:spcAft>
                      </a:pPr>
                      <a:r>
                        <a:rPr lang="de-DE" sz="1400" dirty="0">
                          <a:effectLst/>
                          <a:latin typeface="Arial" panose="020B0604020202020204" pitchFamily="34" charset="0"/>
                          <a:cs typeface="Arial" panose="020B0604020202020204" pitchFamily="34" charset="0"/>
                        </a:rPr>
                        <a:t>Zumeist eignet sich „müssen“, </a:t>
                      </a:r>
                    </a:p>
                    <a:p>
                      <a:pPr algn="just">
                        <a:spcAft>
                          <a:spcPts val="0"/>
                        </a:spcAft>
                      </a:pPr>
                      <a:r>
                        <a:rPr lang="de-DE" sz="1400" dirty="0">
                          <a:effectLst/>
                          <a:latin typeface="Arial" panose="020B0604020202020204" pitchFamily="34" charset="0"/>
                          <a:cs typeface="Arial" panose="020B0604020202020204" pitchFamily="34" charset="0"/>
                        </a:rPr>
                        <a:t>bei Verneinung „nicht dürfen“:</a:t>
                      </a:r>
                      <a:endParaRPr lang="de-DE" sz="1400" dirty="0">
                        <a:effectLst/>
                        <a:latin typeface="Arial" panose="020B0604020202020204" pitchFamily="34" charset="0"/>
                        <a:ea typeface="Times New Roman" panose="02020603050405020304" pitchFamily="18" charset="0"/>
                        <a:cs typeface="Arial" panose="020B0604020202020204" pitchFamily="34" charset="0"/>
                      </a:endParaRPr>
                    </a:p>
                  </a:txBody>
                  <a:tcPr marL="44450" marR="4445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0"/>
                        </a:spcAft>
                      </a:pPr>
                      <a:r>
                        <a:rPr lang="de-DE" sz="1400" dirty="0">
                          <a:effectLst/>
                          <a:latin typeface="Arial" panose="020B0604020202020204" pitchFamily="34" charset="0"/>
                          <a:cs typeface="Arial" panose="020B0604020202020204" pitchFamily="34" charset="0"/>
                        </a:rPr>
                        <a:t> </a:t>
                      </a:r>
                    </a:p>
                    <a:p>
                      <a:pPr algn="just">
                        <a:spcAft>
                          <a:spcPts val="0"/>
                        </a:spcAft>
                      </a:pPr>
                      <a:r>
                        <a:rPr lang="de-DE" sz="1400" dirty="0">
                          <a:effectLst/>
                          <a:latin typeface="Arial" panose="020B0604020202020204" pitchFamily="34" charset="0"/>
                          <a:cs typeface="Arial" panose="020B0604020202020204" pitchFamily="34" charset="0"/>
                        </a:rPr>
                        <a:t>Liber </a:t>
                      </a:r>
                      <a:r>
                        <a:rPr lang="de-DE" sz="1400" dirty="0" err="1">
                          <a:effectLst/>
                          <a:latin typeface="Arial" panose="020B0604020202020204" pitchFamily="34" charset="0"/>
                          <a:cs typeface="Arial" panose="020B0604020202020204" pitchFamily="34" charset="0"/>
                        </a:rPr>
                        <a:t>mihi</a:t>
                      </a:r>
                      <a:r>
                        <a:rPr lang="de-DE" sz="1400" dirty="0">
                          <a:effectLst/>
                          <a:latin typeface="Arial" panose="020B0604020202020204" pitchFamily="34" charset="0"/>
                          <a:cs typeface="Arial" panose="020B0604020202020204" pitchFamily="34" charset="0"/>
                        </a:rPr>
                        <a:t> </a:t>
                      </a:r>
                      <a:r>
                        <a:rPr lang="de-DE" sz="1400" dirty="0" err="1">
                          <a:effectLst/>
                          <a:latin typeface="Arial" panose="020B0604020202020204" pitchFamily="34" charset="0"/>
                          <a:cs typeface="Arial" panose="020B0604020202020204" pitchFamily="34" charset="0"/>
                        </a:rPr>
                        <a:t>legendus</a:t>
                      </a:r>
                      <a:r>
                        <a:rPr lang="de-DE" sz="1400" dirty="0">
                          <a:effectLst/>
                          <a:latin typeface="Arial" panose="020B0604020202020204" pitchFamily="34" charset="0"/>
                          <a:cs typeface="Arial" panose="020B0604020202020204" pitchFamily="34" charset="0"/>
                        </a:rPr>
                        <a:t> est. – Ich muss das Buch lesen.</a:t>
                      </a:r>
                    </a:p>
                    <a:p>
                      <a:pPr algn="just">
                        <a:spcAft>
                          <a:spcPts val="0"/>
                        </a:spcAft>
                      </a:pPr>
                      <a:r>
                        <a:rPr lang="de-DE" sz="1400" dirty="0">
                          <a:effectLst/>
                          <a:latin typeface="Arial" panose="020B0604020202020204" pitchFamily="34" charset="0"/>
                          <a:cs typeface="Arial" panose="020B0604020202020204" pitchFamily="34" charset="0"/>
                        </a:rPr>
                        <a:t>Pacta </a:t>
                      </a:r>
                      <a:r>
                        <a:rPr lang="de-DE" sz="1400" dirty="0" err="1">
                          <a:effectLst/>
                          <a:latin typeface="Arial" panose="020B0604020202020204" pitchFamily="34" charset="0"/>
                          <a:cs typeface="Arial" panose="020B0604020202020204" pitchFamily="34" charset="0"/>
                        </a:rPr>
                        <a:t>omnibus</a:t>
                      </a:r>
                      <a:r>
                        <a:rPr lang="de-DE" sz="1400" dirty="0">
                          <a:effectLst/>
                          <a:latin typeface="Arial" panose="020B0604020202020204" pitchFamily="34" charset="0"/>
                          <a:cs typeface="Arial" panose="020B0604020202020204" pitchFamily="34" charset="0"/>
                        </a:rPr>
                        <a:t> servanda </a:t>
                      </a:r>
                      <a:r>
                        <a:rPr lang="de-DE" sz="1400" dirty="0" err="1">
                          <a:effectLst/>
                          <a:latin typeface="Arial" panose="020B0604020202020204" pitchFamily="34" charset="0"/>
                          <a:cs typeface="Arial" panose="020B0604020202020204" pitchFamily="34" charset="0"/>
                        </a:rPr>
                        <a:t>sunt</a:t>
                      </a:r>
                      <a:r>
                        <a:rPr lang="de-DE" sz="1400" dirty="0">
                          <a:effectLst/>
                          <a:latin typeface="Arial" panose="020B0604020202020204" pitchFamily="34" charset="0"/>
                          <a:cs typeface="Arial" panose="020B0604020202020204" pitchFamily="34" charset="0"/>
                        </a:rPr>
                        <a:t>. – Alle müssen Verträge einhalten.</a:t>
                      </a:r>
                    </a:p>
                    <a:p>
                      <a:pPr algn="l">
                        <a:spcAft>
                          <a:spcPts val="0"/>
                        </a:spcAft>
                      </a:pPr>
                      <a:r>
                        <a:rPr lang="de-DE" sz="1400" dirty="0" err="1">
                          <a:effectLst/>
                          <a:latin typeface="Arial" panose="020B0604020202020204" pitchFamily="34" charset="0"/>
                          <a:cs typeface="Arial" panose="020B0604020202020204" pitchFamily="34" charset="0"/>
                        </a:rPr>
                        <a:t>Templum</a:t>
                      </a:r>
                      <a:r>
                        <a:rPr lang="de-DE" sz="1400" dirty="0">
                          <a:effectLst/>
                          <a:latin typeface="Arial" panose="020B0604020202020204" pitchFamily="34" charset="0"/>
                          <a:cs typeface="Arial" panose="020B0604020202020204" pitchFamily="34" charset="0"/>
                        </a:rPr>
                        <a:t> non </a:t>
                      </a:r>
                      <a:r>
                        <a:rPr lang="de-DE" sz="1400" dirty="0" err="1">
                          <a:effectLst/>
                          <a:latin typeface="Arial" panose="020B0604020202020204" pitchFamily="34" charset="0"/>
                          <a:cs typeface="Arial" panose="020B0604020202020204" pitchFamily="34" charset="0"/>
                        </a:rPr>
                        <a:t>delendum</a:t>
                      </a:r>
                      <a:r>
                        <a:rPr lang="de-DE" sz="1400" dirty="0">
                          <a:effectLst/>
                          <a:latin typeface="Arial" panose="020B0604020202020204" pitchFamily="34" charset="0"/>
                          <a:cs typeface="Arial" panose="020B0604020202020204" pitchFamily="34" charset="0"/>
                        </a:rPr>
                        <a:t> est. – Der Tempel darf nicht zerstört werden.</a:t>
                      </a:r>
                    </a:p>
                    <a:p>
                      <a:pPr>
                        <a:spcAft>
                          <a:spcPts val="0"/>
                        </a:spcAft>
                      </a:pPr>
                      <a:r>
                        <a:rPr lang="de-DE" sz="1400" dirty="0" err="1">
                          <a:effectLst/>
                          <a:latin typeface="Arial" panose="020B0604020202020204" pitchFamily="34" charset="0"/>
                          <a:cs typeface="Arial" panose="020B0604020202020204" pitchFamily="34" charset="0"/>
                        </a:rPr>
                        <a:t>Amicus</a:t>
                      </a:r>
                      <a:r>
                        <a:rPr lang="de-DE" sz="1400" dirty="0">
                          <a:effectLst/>
                          <a:latin typeface="Arial" panose="020B0604020202020204" pitchFamily="34" charset="0"/>
                          <a:cs typeface="Arial" panose="020B0604020202020204" pitchFamily="34" charset="0"/>
                        </a:rPr>
                        <a:t> </a:t>
                      </a:r>
                      <a:r>
                        <a:rPr lang="de-DE" sz="1400" dirty="0" err="1">
                          <a:effectLst/>
                          <a:latin typeface="Arial" panose="020B0604020202020204" pitchFamily="34" charset="0"/>
                          <a:cs typeface="Arial" panose="020B0604020202020204" pitchFamily="34" charset="0"/>
                        </a:rPr>
                        <a:t>tibi</a:t>
                      </a:r>
                      <a:r>
                        <a:rPr lang="de-DE" sz="1400" dirty="0">
                          <a:effectLst/>
                          <a:latin typeface="Arial" panose="020B0604020202020204" pitchFamily="34" charset="0"/>
                          <a:cs typeface="Arial" panose="020B0604020202020204" pitchFamily="34" charset="0"/>
                        </a:rPr>
                        <a:t> non </a:t>
                      </a:r>
                      <a:r>
                        <a:rPr lang="de-DE" sz="1400" dirty="0" err="1">
                          <a:effectLst/>
                          <a:latin typeface="Arial" panose="020B0604020202020204" pitchFamily="34" charset="0"/>
                          <a:cs typeface="Arial" panose="020B0604020202020204" pitchFamily="34" charset="0"/>
                        </a:rPr>
                        <a:t>deserendus</a:t>
                      </a:r>
                      <a:r>
                        <a:rPr lang="de-DE" sz="1400" dirty="0">
                          <a:effectLst/>
                          <a:latin typeface="Arial" panose="020B0604020202020204" pitchFamily="34" charset="0"/>
                          <a:cs typeface="Arial" panose="020B0604020202020204" pitchFamily="34" charset="0"/>
                        </a:rPr>
                        <a:t> est. – Du darfst den Freund nicht im Stich lassen.</a:t>
                      </a:r>
                    </a:p>
                    <a:p>
                      <a:pPr algn="just">
                        <a:spcAft>
                          <a:spcPts val="0"/>
                        </a:spcAft>
                      </a:pPr>
                      <a:endParaRPr lang="de-DE" sz="1400" dirty="0">
                        <a:effectLst/>
                        <a:latin typeface="Arial" panose="020B0604020202020204" pitchFamily="34" charset="0"/>
                        <a:ea typeface="Times New Roman" panose="02020603050405020304" pitchFamily="18" charset="0"/>
                        <a:cs typeface="Arial" panose="020B0604020202020204" pitchFamily="34" charset="0"/>
                      </a:endParaRPr>
                    </a:p>
                  </a:txBody>
                  <a:tcPr marL="44450" marR="4445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695891644"/>
                  </a:ext>
                </a:extLst>
              </a:tr>
            </a:tbl>
          </a:graphicData>
        </a:graphic>
      </p:graphicFrame>
      <p:sp>
        <p:nvSpPr>
          <p:cNvPr id="24" name="Scrollen: vertikal 23">
            <a:extLst>
              <a:ext uri="{FF2B5EF4-FFF2-40B4-BE49-F238E27FC236}">
                <a16:creationId xmlns:a16="http://schemas.microsoft.com/office/drawing/2014/main" id="{424569EF-17BF-466C-ACF1-2B6A3CD41415}"/>
              </a:ext>
            </a:extLst>
          </p:cNvPr>
          <p:cNvSpPr/>
          <p:nvPr/>
        </p:nvSpPr>
        <p:spPr>
          <a:xfrm>
            <a:off x="4724400" y="5887887"/>
            <a:ext cx="1238248" cy="751714"/>
          </a:xfrm>
          <a:prstGeom prst="verticalScroll">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1200" dirty="0">
                <a:latin typeface="Arial" panose="020B0604020202020204" pitchFamily="34" charset="0"/>
                <a:cs typeface="Arial" panose="020B0604020202020204" pitchFamily="34" charset="0"/>
              </a:rPr>
              <a:t>vergleiche im Engl.:</a:t>
            </a:r>
          </a:p>
          <a:p>
            <a:pPr algn="ctr"/>
            <a:r>
              <a:rPr lang="de-DE" sz="1200" dirty="0" err="1">
                <a:latin typeface="Arial" panose="020B0604020202020204" pitchFamily="34" charset="0"/>
                <a:cs typeface="Arial" panose="020B0604020202020204" pitchFamily="34" charset="0"/>
              </a:rPr>
              <a:t>must</a:t>
            </a:r>
            <a:r>
              <a:rPr lang="de-DE" sz="1200" dirty="0">
                <a:latin typeface="Arial" panose="020B0604020202020204" pitchFamily="34" charset="0"/>
                <a:cs typeface="Arial" panose="020B0604020202020204" pitchFamily="34" charset="0"/>
              </a:rPr>
              <a:t> (not)</a:t>
            </a:r>
          </a:p>
        </p:txBody>
      </p:sp>
    </p:spTree>
    <p:extLst>
      <p:ext uri="{BB962C8B-B14F-4D97-AF65-F5344CB8AC3E}">
        <p14:creationId xmlns:p14="http://schemas.microsoft.com/office/powerpoint/2010/main" val="3448509572"/>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xit" presetSubtype="8" fill="hold" grpId="0" nodeType="clickEffect">
                                  <p:stCondLst>
                                    <p:cond delay="0"/>
                                  </p:stCondLst>
                                  <p:childTnLst>
                                    <p:animEffect transition="out" filter="wipe(left)">
                                      <p:cBhvr>
                                        <p:cTn id="6" dur="500"/>
                                        <p:tgtEl>
                                          <p:spTgt spid="10"/>
                                        </p:tgtEl>
                                      </p:cBhvr>
                                    </p:animEffect>
                                    <p:set>
                                      <p:cBhvr>
                                        <p:cTn id="7" dur="1" fill="hold">
                                          <p:stCondLst>
                                            <p:cond delay="499"/>
                                          </p:stCondLst>
                                        </p:cTn>
                                        <p:tgtEl>
                                          <p:spTgt spid="10"/>
                                        </p:tgtEl>
                                        <p:attrNameLst>
                                          <p:attrName>style.visibility</p:attrName>
                                        </p:attrNameLst>
                                      </p:cBhvr>
                                      <p:to>
                                        <p:strVal val="hidden"/>
                                      </p:to>
                                    </p:set>
                                  </p:childTnLst>
                                </p:cTn>
                              </p:par>
                            </p:childTnLst>
                          </p:cTn>
                        </p:par>
                      </p:childTnLst>
                    </p:cTn>
                  </p:par>
                  <p:par>
                    <p:cTn id="8" fill="hold">
                      <p:stCondLst>
                        <p:cond delay="indefinite"/>
                      </p:stCondLst>
                      <p:childTnLst>
                        <p:par>
                          <p:cTn id="9" fill="hold">
                            <p:stCondLst>
                              <p:cond delay="0"/>
                            </p:stCondLst>
                            <p:childTnLst>
                              <p:par>
                                <p:cTn id="10" presetID="22" presetClass="exit" presetSubtype="8" fill="hold" grpId="0" nodeType="clickEffect">
                                  <p:stCondLst>
                                    <p:cond delay="0"/>
                                  </p:stCondLst>
                                  <p:childTnLst>
                                    <p:animEffect transition="out" filter="wipe(left)">
                                      <p:cBhvr>
                                        <p:cTn id="11" dur="500"/>
                                        <p:tgtEl>
                                          <p:spTgt spid="6"/>
                                        </p:tgtEl>
                                      </p:cBhvr>
                                    </p:animEffect>
                                    <p:set>
                                      <p:cBhvr>
                                        <p:cTn id="12" dur="1" fill="hold">
                                          <p:stCondLst>
                                            <p:cond delay="499"/>
                                          </p:stCondLst>
                                        </p:cTn>
                                        <p:tgtEl>
                                          <p:spTgt spid="6"/>
                                        </p:tgtEl>
                                        <p:attrNameLst>
                                          <p:attrName>style.visibility</p:attrName>
                                        </p:attrNameLst>
                                      </p:cBhvr>
                                      <p:to>
                                        <p:strVal val="hidden"/>
                                      </p:to>
                                    </p:set>
                                  </p:childTnLst>
                                </p:cTn>
                              </p:par>
                            </p:childTnLst>
                          </p:cTn>
                        </p:par>
                      </p:childTnLst>
                    </p:cTn>
                  </p:par>
                  <p:par>
                    <p:cTn id="13" fill="hold">
                      <p:stCondLst>
                        <p:cond delay="indefinite"/>
                      </p:stCondLst>
                      <p:childTnLst>
                        <p:par>
                          <p:cTn id="14" fill="hold">
                            <p:stCondLst>
                              <p:cond delay="0"/>
                            </p:stCondLst>
                            <p:childTnLst>
                              <p:par>
                                <p:cTn id="15" presetID="22" presetClass="exit" presetSubtype="8" fill="hold" grpId="0" nodeType="clickEffect">
                                  <p:stCondLst>
                                    <p:cond delay="0"/>
                                  </p:stCondLst>
                                  <p:childTnLst>
                                    <p:animEffect transition="out" filter="wipe(left)">
                                      <p:cBhvr>
                                        <p:cTn id="16" dur="500"/>
                                        <p:tgtEl>
                                          <p:spTgt spid="7"/>
                                        </p:tgtEl>
                                      </p:cBhvr>
                                    </p:animEffect>
                                    <p:set>
                                      <p:cBhvr>
                                        <p:cTn id="17" dur="1" fill="hold">
                                          <p:stCondLst>
                                            <p:cond delay="499"/>
                                          </p:stCondLst>
                                        </p:cTn>
                                        <p:tgtEl>
                                          <p:spTgt spid="7"/>
                                        </p:tgtEl>
                                        <p:attrNameLst>
                                          <p:attrName>style.visibility</p:attrName>
                                        </p:attrNameLst>
                                      </p:cBhvr>
                                      <p:to>
                                        <p:strVal val="hidden"/>
                                      </p:to>
                                    </p:set>
                                  </p:childTnLst>
                                </p:cTn>
                              </p:par>
                            </p:childTnLst>
                          </p:cTn>
                        </p:par>
                      </p:childTnLst>
                    </p:cTn>
                  </p:par>
                  <p:par>
                    <p:cTn id="18" fill="hold">
                      <p:stCondLst>
                        <p:cond delay="indefinite"/>
                      </p:stCondLst>
                      <p:childTnLst>
                        <p:par>
                          <p:cTn id="19" fill="hold">
                            <p:stCondLst>
                              <p:cond delay="0"/>
                            </p:stCondLst>
                            <p:childTnLst>
                              <p:par>
                                <p:cTn id="20" presetID="22" presetClass="exit" presetSubtype="8" fill="hold" grpId="0" nodeType="clickEffect">
                                  <p:stCondLst>
                                    <p:cond delay="0"/>
                                  </p:stCondLst>
                                  <p:childTnLst>
                                    <p:animEffect transition="out" filter="wipe(left)">
                                      <p:cBhvr>
                                        <p:cTn id="21" dur="500"/>
                                        <p:tgtEl>
                                          <p:spTgt spid="13"/>
                                        </p:tgtEl>
                                      </p:cBhvr>
                                    </p:animEffect>
                                    <p:set>
                                      <p:cBhvr>
                                        <p:cTn id="22" dur="1" fill="hold">
                                          <p:stCondLst>
                                            <p:cond delay="499"/>
                                          </p:stCondLst>
                                        </p:cTn>
                                        <p:tgtEl>
                                          <p:spTgt spid="13"/>
                                        </p:tgtEl>
                                        <p:attrNameLst>
                                          <p:attrName>style.visibility</p:attrName>
                                        </p:attrNameLst>
                                      </p:cBhvr>
                                      <p:to>
                                        <p:strVal val="hidden"/>
                                      </p:to>
                                    </p:set>
                                  </p:childTnLst>
                                </p:cTn>
                              </p:par>
                            </p:childTnLst>
                          </p:cTn>
                        </p:par>
                      </p:childTnLst>
                    </p:cTn>
                  </p:par>
                  <p:par>
                    <p:cTn id="23" fill="hold">
                      <p:stCondLst>
                        <p:cond delay="indefinite"/>
                      </p:stCondLst>
                      <p:childTnLst>
                        <p:par>
                          <p:cTn id="24" fill="hold">
                            <p:stCondLst>
                              <p:cond delay="0"/>
                            </p:stCondLst>
                            <p:childTnLst>
                              <p:par>
                                <p:cTn id="25" presetID="22" presetClass="exit" presetSubtype="8" fill="hold" grpId="0" nodeType="clickEffect">
                                  <p:stCondLst>
                                    <p:cond delay="0"/>
                                  </p:stCondLst>
                                  <p:childTnLst>
                                    <p:animEffect transition="out" filter="wipe(left)">
                                      <p:cBhvr>
                                        <p:cTn id="26" dur="500"/>
                                        <p:tgtEl>
                                          <p:spTgt spid="11"/>
                                        </p:tgtEl>
                                      </p:cBhvr>
                                    </p:animEffect>
                                    <p:set>
                                      <p:cBhvr>
                                        <p:cTn id="27" dur="1" fill="hold">
                                          <p:stCondLst>
                                            <p:cond delay="499"/>
                                          </p:stCondLst>
                                        </p:cTn>
                                        <p:tgtEl>
                                          <p:spTgt spid="11"/>
                                        </p:tgtEl>
                                        <p:attrNameLst>
                                          <p:attrName>style.visibility</p:attrName>
                                        </p:attrNameLst>
                                      </p:cBhvr>
                                      <p:to>
                                        <p:strVal val="hidden"/>
                                      </p:to>
                                    </p:set>
                                  </p:childTnLst>
                                </p:cTn>
                              </p:par>
                            </p:childTnLst>
                          </p:cTn>
                        </p:par>
                      </p:childTnLst>
                    </p:cTn>
                  </p:par>
                  <p:par>
                    <p:cTn id="28" fill="hold">
                      <p:stCondLst>
                        <p:cond delay="indefinite"/>
                      </p:stCondLst>
                      <p:childTnLst>
                        <p:par>
                          <p:cTn id="29" fill="hold">
                            <p:stCondLst>
                              <p:cond delay="0"/>
                            </p:stCondLst>
                            <p:childTnLst>
                              <p:par>
                                <p:cTn id="30" presetID="22" presetClass="exit" presetSubtype="8" fill="hold" grpId="0" nodeType="clickEffect">
                                  <p:stCondLst>
                                    <p:cond delay="0"/>
                                  </p:stCondLst>
                                  <p:childTnLst>
                                    <p:animEffect transition="out" filter="wipe(left)">
                                      <p:cBhvr>
                                        <p:cTn id="31" dur="500"/>
                                        <p:tgtEl>
                                          <p:spTgt spid="12"/>
                                        </p:tgtEl>
                                      </p:cBhvr>
                                    </p:animEffect>
                                    <p:set>
                                      <p:cBhvr>
                                        <p:cTn id="32" dur="1" fill="hold">
                                          <p:stCondLst>
                                            <p:cond delay="499"/>
                                          </p:stCondLst>
                                        </p:cTn>
                                        <p:tgtEl>
                                          <p:spTgt spid="12"/>
                                        </p:tgtEl>
                                        <p:attrNameLst>
                                          <p:attrName>style.visibility</p:attrName>
                                        </p:attrNameLst>
                                      </p:cBhvr>
                                      <p:to>
                                        <p:strVal val="hidden"/>
                                      </p:to>
                                    </p:set>
                                  </p:childTnLst>
                                </p:cTn>
                              </p:par>
                            </p:childTnLst>
                          </p:cTn>
                        </p:par>
                      </p:childTnLst>
                    </p:cTn>
                  </p:par>
                  <p:par>
                    <p:cTn id="33" fill="hold">
                      <p:stCondLst>
                        <p:cond delay="indefinite"/>
                      </p:stCondLst>
                      <p:childTnLst>
                        <p:par>
                          <p:cTn id="34" fill="hold">
                            <p:stCondLst>
                              <p:cond delay="0"/>
                            </p:stCondLst>
                            <p:childTnLst>
                              <p:par>
                                <p:cTn id="35" presetID="22" presetClass="exit" presetSubtype="8" fill="hold" grpId="0" nodeType="clickEffect">
                                  <p:stCondLst>
                                    <p:cond delay="0"/>
                                  </p:stCondLst>
                                  <p:childTnLst>
                                    <p:animEffect transition="out" filter="wipe(left)">
                                      <p:cBhvr>
                                        <p:cTn id="36" dur="500"/>
                                        <p:tgtEl>
                                          <p:spTgt spid="16"/>
                                        </p:tgtEl>
                                      </p:cBhvr>
                                    </p:animEffect>
                                    <p:set>
                                      <p:cBhvr>
                                        <p:cTn id="37" dur="1" fill="hold">
                                          <p:stCondLst>
                                            <p:cond delay="499"/>
                                          </p:stCondLst>
                                        </p:cTn>
                                        <p:tgtEl>
                                          <p:spTgt spid="16"/>
                                        </p:tgtEl>
                                        <p:attrNameLst>
                                          <p:attrName>style.visibility</p:attrName>
                                        </p:attrNameLst>
                                      </p:cBhvr>
                                      <p:to>
                                        <p:strVal val="hidden"/>
                                      </p:to>
                                    </p:set>
                                  </p:childTnLst>
                                </p:cTn>
                              </p:par>
                            </p:childTnLst>
                          </p:cTn>
                        </p:par>
                      </p:childTnLst>
                    </p:cTn>
                  </p:par>
                  <p:par>
                    <p:cTn id="38" fill="hold">
                      <p:stCondLst>
                        <p:cond delay="indefinite"/>
                      </p:stCondLst>
                      <p:childTnLst>
                        <p:par>
                          <p:cTn id="39" fill="hold">
                            <p:stCondLst>
                              <p:cond delay="0"/>
                            </p:stCondLst>
                            <p:childTnLst>
                              <p:par>
                                <p:cTn id="40" presetID="22" presetClass="exit" presetSubtype="8" fill="hold" grpId="0" nodeType="clickEffect">
                                  <p:stCondLst>
                                    <p:cond delay="0"/>
                                  </p:stCondLst>
                                  <p:childTnLst>
                                    <p:animEffect transition="out" filter="wipe(left)">
                                      <p:cBhvr>
                                        <p:cTn id="41" dur="500"/>
                                        <p:tgtEl>
                                          <p:spTgt spid="14"/>
                                        </p:tgtEl>
                                      </p:cBhvr>
                                    </p:animEffect>
                                    <p:set>
                                      <p:cBhvr>
                                        <p:cTn id="42" dur="1" fill="hold">
                                          <p:stCondLst>
                                            <p:cond delay="499"/>
                                          </p:stCondLst>
                                        </p:cTn>
                                        <p:tgtEl>
                                          <p:spTgt spid="14"/>
                                        </p:tgtEl>
                                        <p:attrNameLst>
                                          <p:attrName>style.visibility</p:attrName>
                                        </p:attrNameLst>
                                      </p:cBhvr>
                                      <p:to>
                                        <p:strVal val="hidden"/>
                                      </p:to>
                                    </p:set>
                                  </p:childTnLst>
                                </p:cTn>
                              </p:par>
                            </p:childTnLst>
                          </p:cTn>
                        </p:par>
                      </p:childTnLst>
                    </p:cTn>
                  </p:par>
                  <p:par>
                    <p:cTn id="43" fill="hold">
                      <p:stCondLst>
                        <p:cond delay="indefinite"/>
                      </p:stCondLst>
                      <p:childTnLst>
                        <p:par>
                          <p:cTn id="44" fill="hold">
                            <p:stCondLst>
                              <p:cond delay="0"/>
                            </p:stCondLst>
                            <p:childTnLst>
                              <p:par>
                                <p:cTn id="45" presetID="22" presetClass="exit" presetSubtype="8" fill="hold" grpId="0" nodeType="clickEffect">
                                  <p:stCondLst>
                                    <p:cond delay="0"/>
                                  </p:stCondLst>
                                  <p:childTnLst>
                                    <p:animEffect transition="out" filter="wipe(left)">
                                      <p:cBhvr>
                                        <p:cTn id="46" dur="500"/>
                                        <p:tgtEl>
                                          <p:spTgt spid="15"/>
                                        </p:tgtEl>
                                      </p:cBhvr>
                                    </p:animEffect>
                                    <p:set>
                                      <p:cBhvr>
                                        <p:cTn id="47" dur="1" fill="hold">
                                          <p:stCondLst>
                                            <p:cond delay="499"/>
                                          </p:stCondLst>
                                        </p:cTn>
                                        <p:tgtEl>
                                          <p:spTgt spid="15"/>
                                        </p:tgtEl>
                                        <p:attrNameLst>
                                          <p:attrName>style.visibility</p:attrName>
                                        </p:attrNameLst>
                                      </p:cBhvr>
                                      <p:to>
                                        <p:strVal val="hidden"/>
                                      </p:to>
                                    </p:set>
                                  </p:childTnLst>
                                </p:cTn>
                              </p:par>
                            </p:childTnLst>
                          </p:cTn>
                        </p:par>
                      </p:childTnLst>
                    </p:cTn>
                  </p:par>
                  <p:par>
                    <p:cTn id="48" fill="hold">
                      <p:stCondLst>
                        <p:cond delay="indefinite"/>
                      </p:stCondLst>
                      <p:childTnLst>
                        <p:par>
                          <p:cTn id="49" fill="hold">
                            <p:stCondLst>
                              <p:cond delay="0"/>
                            </p:stCondLst>
                            <p:childTnLst>
                              <p:par>
                                <p:cTn id="50" presetID="22" presetClass="exit" presetSubtype="8" fill="hold" grpId="0" nodeType="clickEffect">
                                  <p:stCondLst>
                                    <p:cond delay="0"/>
                                  </p:stCondLst>
                                  <p:childTnLst>
                                    <p:animEffect transition="out" filter="wipe(left)">
                                      <p:cBhvr>
                                        <p:cTn id="51" dur="500"/>
                                        <p:tgtEl>
                                          <p:spTgt spid="19"/>
                                        </p:tgtEl>
                                      </p:cBhvr>
                                    </p:animEffect>
                                    <p:set>
                                      <p:cBhvr>
                                        <p:cTn id="52" dur="1" fill="hold">
                                          <p:stCondLst>
                                            <p:cond delay="499"/>
                                          </p:stCondLst>
                                        </p:cTn>
                                        <p:tgtEl>
                                          <p:spTgt spid="19"/>
                                        </p:tgtEl>
                                        <p:attrNameLst>
                                          <p:attrName>style.visibility</p:attrName>
                                        </p:attrNameLst>
                                      </p:cBhvr>
                                      <p:to>
                                        <p:strVal val="hidden"/>
                                      </p:to>
                                    </p:set>
                                  </p:childTnLst>
                                </p:cTn>
                              </p:par>
                            </p:childTnLst>
                          </p:cTn>
                        </p:par>
                      </p:childTnLst>
                    </p:cTn>
                  </p:par>
                  <p:par>
                    <p:cTn id="53" fill="hold">
                      <p:stCondLst>
                        <p:cond delay="indefinite"/>
                      </p:stCondLst>
                      <p:childTnLst>
                        <p:par>
                          <p:cTn id="54" fill="hold">
                            <p:stCondLst>
                              <p:cond delay="0"/>
                            </p:stCondLst>
                            <p:childTnLst>
                              <p:par>
                                <p:cTn id="55" presetID="22" presetClass="exit" presetSubtype="8" fill="hold" grpId="0" nodeType="clickEffect">
                                  <p:stCondLst>
                                    <p:cond delay="0"/>
                                  </p:stCondLst>
                                  <p:childTnLst>
                                    <p:animEffect transition="out" filter="wipe(left)">
                                      <p:cBhvr>
                                        <p:cTn id="56" dur="500"/>
                                        <p:tgtEl>
                                          <p:spTgt spid="17"/>
                                        </p:tgtEl>
                                      </p:cBhvr>
                                    </p:animEffect>
                                    <p:set>
                                      <p:cBhvr>
                                        <p:cTn id="57" dur="1" fill="hold">
                                          <p:stCondLst>
                                            <p:cond delay="499"/>
                                          </p:stCondLst>
                                        </p:cTn>
                                        <p:tgtEl>
                                          <p:spTgt spid="17"/>
                                        </p:tgtEl>
                                        <p:attrNameLst>
                                          <p:attrName>style.visibility</p:attrName>
                                        </p:attrNameLst>
                                      </p:cBhvr>
                                      <p:to>
                                        <p:strVal val="hidden"/>
                                      </p:to>
                                    </p:set>
                                  </p:childTnLst>
                                </p:cTn>
                              </p:par>
                            </p:childTnLst>
                          </p:cTn>
                        </p:par>
                      </p:childTnLst>
                    </p:cTn>
                  </p:par>
                  <p:par>
                    <p:cTn id="58" fill="hold">
                      <p:stCondLst>
                        <p:cond delay="indefinite"/>
                      </p:stCondLst>
                      <p:childTnLst>
                        <p:par>
                          <p:cTn id="59" fill="hold">
                            <p:stCondLst>
                              <p:cond delay="0"/>
                            </p:stCondLst>
                            <p:childTnLst>
                              <p:par>
                                <p:cTn id="60" presetID="22" presetClass="exit" presetSubtype="8" fill="hold" grpId="0" nodeType="clickEffect">
                                  <p:stCondLst>
                                    <p:cond delay="0"/>
                                  </p:stCondLst>
                                  <p:childTnLst>
                                    <p:animEffect transition="out" filter="wipe(left)">
                                      <p:cBhvr>
                                        <p:cTn id="61" dur="500"/>
                                        <p:tgtEl>
                                          <p:spTgt spid="18"/>
                                        </p:tgtEl>
                                      </p:cBhvr>
                                    </p:animEffect>
                                    <p:set>
                                      <p:cBhvr>
                                        <p:cTn id="62" dur="1" fill="hold">
                                          <p:stCondLst>
                                            <p:cond delay="499"/>
                                          </p:stCondLst>
                                        </p:cTn>
                                        <p:tgtEl>
                                          <p:spTgt spid="18"/>
                                        </p:tgtEl>
                                        <p:attrNameLst>
                                          <p:attrName>style.visibility</p:attrName>
                                        </p:attrNameLst>
                                      </p:cBhvr>
                                      <p:to>
                                        <p:strVal val="hidden"/>
                                      </p:to>
                                    </p:set>
                                  </p:childTnLst>
                                </p:cTn>
                              </p:par>
                            </p:childTnLst>
                          </p:cTn>
                        </p:par>
                      </p:childTnLst>
                    </p:cTn>
                  </p:par>
                  <p:par>
                    <p:cTn id="63" fill="hold">
                      <p:stCondLst>
                        <p:cond delay="indefinite"/>
                      </p:stCondLst>
                      <p:childTnLst>
                        <p:par>
                          <p:cTn id="64" fill="hold">
                            <p:stCondLst>
                              <p:cond delay="0"/>
                            </p:stCondLst>
                            <p:childTnLst>
                              <p:par>
                                <p:cTn id="65" presetID="22" presetClass="exit" presetSubtype="8" fill="hold" grpId="0" nodeType="clickEffect">
                                  <p:stCondLst>
                                    <p:cond delay="0"/>
                                  </p:stCondLst>
                                  <p:childTnLst>
                                    <p:animEffect transition="out" filter="wipe(left)">
                                      <p:cBhvr>
                                        <p:cTn id="66" dur="500"/>
                                        <p:tgtEl>
                                          <p:spTgt spid="22"/>
                                        </p:tgtEl>
                                      </p:cBhvr>
                                    </p:animEffect>
                                    <p:set>
                                      <p:cBhvr>
                                        <p:cTn id="67" dur="1" fill="hold">
                                          <p:stCondLst>
                                            <p:cond delay="499"/>
                                          </p:stCondLst>
                                        </p:cTn>
                                        <p:tgtEl>
                                          <p:spTgt spid="22"/>
                                        </p:tgtEl>
                                        <p:attrNameLst>
                                          <p:attrName>style.visibility</p:attrName>
                                        </p:attrNameLst>
                                      </p:cBhvr>
                                      <p:to>
                                        <p:strVal val="hidden"/>
                                      </p:to>
                                    </p:set>
                                  </p:childTnLst>
                                </p:cTn>
                              </p:par>
                            </p:childTnLst>
                          </p:cTn>
                        </p:par>
                      </p:childTnLst>
                    </p:cTn>
                  </p:par>
                  <p:par>
                    <p:cTn id="68" fill="hold">
                      <p:stCondLst>
                        <p:cond delay="indefinite"/>
                      </p:stCondLst>
                      <p:childTnLst>
                        <p:par>
                          <p:cTn id="69" fill="hold">
                            <p:stCondLst>
                              <p:cond delay="0"/>
                            </p:stCondLst>
                            <p:childTnLst>
                              <p:par>
                                <p:cTn id="70" presetID="22" presetClass="exit" presetSubtype="8" fill="hold" grpId="0" nodeType="clickEffect">
                                  <p:stCondLst>
                                    <p:cond delay="0"/>
                                  </p:stCondLst>
                                  <p:childTnLst>
                                    <p:animEffect transition="out" filter="wipe(left)">
                                      <p:cBhvr>
                                        <p:cTn id="71" dur="500"/>
                                        <p:tgtEl>
                                          <p:spTgt spid="20"/>
                                        </p:tgtEl>
                                      </p:cBhvr>
                                    </p:animEffect>
                                    <p:set>
                                      <p:cBhvr>
                                        <p:cTn id="72" dur="1" fill="hold">
                                          <p:stCondLst>
                                            <p:cond delay="499"/>
                                          </p:stCondLst>
                                        </p:cTn>
                                        <p:tgtEl>
                                          <p:spTgt spid="20"/>
                                        </p:tgtEl>
                                        <p:attrNameLst>
                                          <p:attrName>style.visibility</p:attrName>
                                        </p:attrNameLst>
                                      </p:cBhvr>
                                      <p:to>
                                        <p:strVal val="hidden"/>
                                      </p:to>
                                    </p:set>
                                  </p:childTnLst>
                                </p:cTn>
                              </p:par>
                            </p:childTnLst>
                          </p:cTn>
                        </p:par>
                      </p:childTnLst>
                    </p:cTn>
                  </p:par>
                  <p:par>
                    <p:cTn id="73" fill="hold">
                      <p:stCondLst>
                        <p:cond delay="indefinite"/>
                      </p:stCondLst>
                      <p:childTnLst>
                        <p:par>
                          <p:cTn id="74" fill="hold">
                            <p:stCondLst>
                              <p:cond delay="0"/>
                            </p:stCondLst>
                            <p:childTnLst>
                              <p:par>
                                <p:cTn id="75" presetID="22" presetClass="exit" presetSubtype="8" fill="hold" grpId="0" nodeType="clickEffect">
                                  <p:stCondLst>
                                    <p:cond delay="0"/>
                                  </p:stCondLst>
                                  <p:childTnLst>
                                    <p:animEffect transition="out" filter="wipe(left)">
                                      <p:cBhvr>
                                        <p:cTn id="76" dur="500"/>
                                        <p:tgtEl>
                                          <p:spTgt spid="21"/>
                                        </p:tgtEl>
                                      </p:cBhvr>
                                    </p:animEffect>
                                    <p:set>
                                      <p:cBhvr>
                                        <p:cTn id="77" dur="1" fill="hold">
                                          <p:stCondLst>
                                            <p:cond delay="499"/>
                                          </p:stCondLst>
                                        </p:cTn>
                                        <p:tgtEl>
                                          <p:spTgt spid="21"/>
                                        </p:tgtEl>
                                        <p:attrNameLst>
                                          <p:attrName>style.visibility</p:attrName>
                                        </p:attrNameLst>
                                      </p:cBhvr>
                                      <p:to>
                                        <p:strVal val="hidden"/>
                                      </p:to>
                                    </p:set>
                                  </p:childTnLst>
                                </p:cTn>
                              </p:par>
                            </p:childTnLst>
                          </p:cTn>
                        </p:par>
                      </p:childTnLst>
                    </p:cTn>
                  </p:par>
                  <p:par>
                    <p:cTn id="78" fill="hold">
                      <p:stCondLst>
                        <p:cond delay="indefinite"/>
                      </p:stCondLst>
                      <p:childTnLst>
                        <p:par>
                          <p:cTn id="79" fill="hold">
                            <p:stCondLst>
                              <p:cond delay="0"/>
                            </p:stCondLst>
                            <p:childTnLst>
                              <p:par>
                                <p:cTn id="80" presetID="10" presetClass="entr" presetSubtype="0" fill="hold" nodeType="clickEffect">
                                  <p:stCondLst>
                                    <p:cond delay="0"/>
                                  </p:stCondLst>
                                  <p:childTnLst>
                                    <p:set>
                                      <p:cBhvr>
                                        <p:cTn id="81" dur="1" fill="hold">
                                          <p:stCondLst>
                                            <p:cond delay="0"/>
                                          </p:stCondLst>
                                        </p:cTn>
                                        <p:tgtEl>
                                          <p:spTgt spid="23"/>
                                        </p:tgtEl>
                                        <p:attrNameLst>
                                          <p:attrName>style.visibility</p:attrName>
                                        </p:attrNameLst>
                                      </p:cBhvr>
                                      <p:to>
                                        <p:strVal val="visible"/>
                                      </p:to>
                                    </p:set>
                                    <p:animEffect transition="in" filter="fade">
                                      <p:cBhvr>
                                        <p:cTn id="82" dur="500"/>
                                        <p:tgtEl>
                                          <p:spTgt spid="23"/>
                                        </p:tgtEl>
                                      </p:cBhvr>
                                    </p:animEffect>
                                  </p:childTnLst>
                                </p:cTn>
                              </p:par>
                            </p:childTnLst>
                          </p:cTn>
                        </p:par>
                      </p:childTnLst>
                    </p:cTn>
                  </p:par>
                  <p:par>
                    <p:cTn id="83" fill="hold">
                      <p:stCondLst>
                        <p:cond delay="indefinite"/>
                      </p:stCondLst>
                      <p:childTnLst>
                        <p:par>
                          <p:cTn id="84" fill="hold">
                            <p:stCondLst>
                              <p:cond delay="0"/>
                            </p:stCondLst>
                            <p:childTnLst>
                              <p:par>
                                <p:cTn id="85" presetID="50" presetClass="entr" presetSubtype="0" decel="100000" fill="hold" grpId="0" nodeType="clickEffect">
                                  <p:stCondLst>
                                    <p:cond delay="0"/>
                                  </p:stCondLst>
                                  <p:childTnLst>
                                    <p:set>
                                      <p:cBhvr>
                                        <p:cTn id="86" dur="1" fill="hold">
                                          <p:stCondLst>
                                            <p:cond delay="0"/>
                                          </p:stCondLst>
                                        </p:cTn>
                                        <p:tgtEl>
                                          <p:spTgt spid="24"/>
                                        </p:tgtEl>
                                        <p:attrNameLst>
                                          <p:attrName>style.visibility</p:attrName>
                                        </p:attrNameLst>
                                      </p:cBhvr>
                                      <p:to>
                                        <p:strVal val="visible"/>
                                      </p:to>
                                    </p:set>
                                    <p:anim calcmode="lin" valueType="num">
                                      <p:cBhvr>
                                        <p:cTn id="87" dur="1000" fill="hold"/>
                                        <p:tgtEl>
                                          <p:spTgt spid="24"/>
                                        </p:tgtEl>
                                        <p:attrNameLst>
                                          <p:attrName>ppt_w</p:attrName>
                                        </p:attrNameLst>
                                      </p:cBhvr>
                                      <p:tavLst>
                                        <p:tav tm="0">
                                          <p:val>
                                            <p:strVal val="#ppt_w+.3"/>
                                          </p:val>
                                        </p:tav>
                                        <p:tav tm="100000">
                                          <p:val>
                                            <p:strVal val="#ppt_w"/>
                                          </p:val>
                                        </p:tav>
                                      </p:tavLst>
                                    </p:anim>
                                    <p:anim calcmode="lin" valueType="num">
                                      <p:cBhvr>
                                        <p:cTn id="88" dur="1000" fill="hold"/>
                                        <p:tgtEl>
                                          <p:spTgt spid="24"/>
                                        </p:tgtEl>
                                        <p:attrNameLst>
                                          <p:attrName>ppt_h</p:attrName>
                                        </p:attrNameLst>
                                      </p:cBhvr>
                                      <p:tavLst>
                                        <p:tav tm="0">
                                          <p:val>
                                            <p:strVal val="#ppt_h"/>
                                          </p:val>
                                        </p:tav>
                                        <p:tav tm="100000">
                                          <p:val>
                                            <p:strVal val="#ppt_h"/>
                                          </p:val>
                                        </p:tav>
                                      </p:tavLst>
                                    </p:anim>
                                    <p:animEffect transition="in" filter="fade">
                                      <p:cBhvr>
                                        <p:cTn id="89" dur="1000"/>
                                        <p:tgtEl>
                                          <p:spTgt spid="2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P spid="10" grpId="0" animBg="1"/>
      <p:bldP spid="11" grpId="0" animBg="1"/>
      <p:bldP spid="12" grpId="0" animBg="1"/>
      <p:bldP spid="13" grpId="0" animBg="1"/>
      <p:bldP spid="14" grpId="0" animBg="1"/>
      <p:bldP spid="15" grpId="0" animBg="1"/>
      <p:bldP spid="16" grpId="0" animBg="1"/>
      <p:bldP spid="17" grpId="0" animBg="1"/>
      <p:bldP spid="18" grpId="0" animBg="1"/>
      <p:bldP spid="19" grpId="0" animBg="1"/>
      <p:bldP spid="20" grpId="0" animBg="1"/>
      <p:bldP spid="21" grpId="0" animBg="1"/>
      <p:bldP spid="22" grpId="0" animBg="1"/>
      <p:bldP spid="24"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78E123F-A570-4742-ADFA-17262951351C}"/>
              </a:ext>
            </a:extLst>
          </p:cNvPr>
          <p:cNvSpPr>
            <a:spLocks noGrp="1"/>
          </p:cNvSpPr>
          <p:nvPr>
            <p:ph type="title"/>
          </p:nvPr>
        </p:nvSpPr>
        <p:spPr>
          <a:xfrm>
            <a:off x="838200" y="171816"/>
            <a:ext cx="10515600" cy="1325563"/>
          </a:xfrm>
        </p:spPr>
        <p:txBody>
          <a:bodyPr/>
          <a:lstStyle/>
          <a:p>
            <a:r>
              <a:rPr lang="de-DE" dirty="0">
                <a:latin typeface="Arial" panose="020B0604020202020204" pitchFamily="34" charset="0"/>
                <a:cs typeface="Arial" panose="020B0604020202020204" pitchFamily="34" charset="0"/>
              </a:rPr>
              <a:t>Ein Beispielsatz</a:t>
            </a:r>
          </a:p>
        </p:txBody>
      </p:sp>
      <p:sp>
        <p:nvSpPr>
          <p:cNvPr id="3" name="Inhaltsplatzhalter 2">
            <a:extLst>
              <a:ext uri="{FF2B5EF4-FFF2-40B4-BE49-F238E27FC236}">
                <a16:creationId xmlns:a16="http://schemas.microsoft.com/office/drawing/2014/main" id="{87F6FA37-D1F7-4A4C-AF45-19DAF0AF131C}"/>
              </a:ext>
            </a:extLst>
          </p:cNvPr>
          <p:cNvSpPr>
            <a:spLocks noGrp="1"/>
          </p:cNvSpPr>
          <p:nvPr>
            <p:ph idx="1"/>
          </p:nvPr>
        </p:nvSpPr>
        <p:spPr>
          <a:xfrm>
            <a:off x="838200" y="1497379"/>
            <a:ext cx="10515600" cy="4995496"/>
          </a:xfrm>
        </p:spPr>
        <p:txBody>
          <a:bodyPr>
            <a:normAutofit lnSpcReduction="10000"/>
          </a:bodyPr>
          <a:lstStyle/>
          <a:p>
            <a:pPr marL="0" indent="0">
              <a:buNone/>
            </a:pPr>
            <a:r>
              <a:rPr lang="de-DE" dirty="0">
                <a:latin typeface="Arial" panose="020B0604020202020204" pitchFamily="34" charset="0"/>
                <a:cs typeface="Arial" panose="020B0604020202020204" pitchFamily="34" charset="0"/>
              </a:rPr>
              <a:t>		</a:t>
            </a:r>
            <a:r>
              <a:rPr lang="de-DE" dirty="0" err="1">
                <a:latin typeface="Arial" panose="020B0604020202020204" pitchFamily="34" charset="0"/>
                <a:cs typeface="Arial" panose="020B0604020202020204" pitchFamily="34" charset="0"/>
              </a:rPr>
              <a:t>Discipulis</a:t>
            </a:r>
            <a:r>
              <a:rPr lang="de-DE" dirty="0">
                <a:latin typeface="Arial" panose="020B0604020202020204" pitchFamily="34" charset="0"/>
                <a:cs typeface="Arial" panose="020B0604020202020204" pitchFamily="34" charset="0"/>
              </a:rPr>
              <a:t> </a:t>
            </a:r>
            <a:r>
              <a:rPr lang="de-DE" dirty="0" err="1">
                <a:latin typeface="Arial" panose="020B0604020202020204" pitchFamily="34" charset="0"/>
                <a:cs typeface="Arial" panose="020B0604020202020204" pitchFamily="34" charset="0"/>
              </a:rPr>
              <a:t>vocabula</a:t>
            </a:r>
            <a:r>
              <a:rPr lang="de-DE" dirty="0">
                <a:latin typeface="Arial" panose="020B0604020202020204" pitchFamily="34" charset="0"/>
                <a:cs typeface="Arial" panose="020B0604020202020204" pitchFamily="34" charset="0"/>
              </a:rPr>
              <a:t> </a:t>
            </a:r>
            <a:r>
              <a:rPr lang="de-DE" dirty="0" err="1">
                <a:latin typeface="Arial" panose="020B0604020202020204" pitchFamily="34" charset="0"/>
                <a:cs typeface="Arial" panose="020B0604020202020204" pitchFamily="34" charset="0"/>
              </a:rPr>
              <a:t>discenda</a:t>
            </a:r>
            <a:r>
              <a:rPr lang="de-DE" dirty="0">
                <a:latin typeface="Arial" panose="020B0604020202020204" pitchFamily="34" charset="0"/>
                <a:cs typeface="Arial" panose="020B0604020202020204" pitchFamily="34" charset="0"/>
              </a:rPr>
              <a:t> </a:t>
            </a:r>
            <a:r>
              <a:rPr lang="de-DE" dirty="0" err="1">
                <a:latin typeface="Arial" panose="020B0604020202020204" pitchFamily="34" charset="0"/>
                <a:cs typeface="Arial" panose="020B0604020202020204" pitchFamily="34" charset="0"/>
              </a:rPr>
              <a:t>sunt</a:t>
            </a:r>
            <a:r>
              <a:rPr lang="de-DE" dirty="0">
                <a:latin typeface="Arial" panose="020B0604020202020204" pitchFamily="34" charset="0"/>
                <a:cs typeface="Arial" panose="020B0604020202020204" pitchFamily="34" charset="0"/>
              </a:rPr>
              <a:t>.</a:t>
            </a:r>
          </a:p>
          <a:p>
            <a:pPr marL="0" indent="0">
              <a:buNone/>
            </a:pPr>
            <a:r>
              <a:rPr lang="de-DE" dirty="0">
                <a:latin typeface="Arial" panose="020B0604020202020204" pitchFamily="34" charset="0"/>
                <a:cs typeface="Arial" panose="020B0604020202020204" pitchFamily="34" charset="0"/>
              </a:rPr>
              <a:t>wörtlich:     Den Schülern sind die Vokabeln zu lernende.</a:t>
            </a:r>
          </a:p>
          <a:p>
            <a:pPr marL="0" indent="0">
              <a:buNone/>
            </a:pPr>
            <a:r>
              <a:rPr lang="de-DE" dirty="0">
                <a:latin typeface="Arial" panose="020B0604020202020204" pitchFamily="34" charset="0"/>
                <a:cs typeface="Arial" panose="020B0604020202020204" pitchFamily="34" charset="0"/>
              </a:rPr>
              <a:t>besser:      Für die Schüler sind die Vokabeln zu lernen.</a:t>
            </a:r>
          </a:p>
          <a:p>
            <a:pPr marL="0" indent="0">
              <a:buNone/>
            </a:pPr>
            <a:r>
              <a:rPr lang="de-DE" dirty="0">
                <a:latin typeface="Arial" panose="020B0604020202020204" pitchFamily="34" charset="0"/>
                <a:cs typeface="Arial" panose="020B0604020202020204" pitchFamily="34" charset="0"/>
              </a:rPr>
              <a:t>elegant:     Die Schüler müssen die Vokabeln lernen.</a:t>
            </a:r>
          </a:p>
          <a:p>
            <a:pPr marL="0" indent="0">
              <a:buNone/>
            </a:pPr>
            <a:endParaRPr lang="de-DE" dirty="0">
              <a:latin typeface="Arial" panose="020B0604020202020204" pitchFamily="34" charset="0"/>
              <a:cs typeface="Arial" panose="020B0604020202020204" pitchFamily="34" charset="0"/>
            </a:endParaRPr>
          </a:p>
          <a:p>
            <a:pPr marL="0" indent="0">
              <a:buNone/>
            </a:pPr>
            <a:r>
              <a:rPr lang="de-DE" dirty="0">
                <a:latin typeface="Arial" panose="020B0604020202020204" pitchFamily="34" charset="0"/>
                <a:cs typeface="Arial" panose="020B0604020202020204" pitchFamily="34" charset="0"/>
              </a:rPr>
              <a:t>Probiert es selbst:</a:t>
            </a:r>
          </a:p>
          <a:p>
            <a:pPr marL="0" indent="0">
              <a:buNone/>
            </a:pPr>
            <a:r>
              <a:rPr lang="de-DE" dirty="0">
                <a:latin typeface="Arial" panose="020B0604020202020204" pitchFamily="34" charset="0"/>
                <a:cs typeface="Arial" panose="020B0604020202020204" pitchFamily="34" charset="0"/>
              </a:rPr>
              <a:t>		</a:t>
            </a:r>
            <a:r>
              <a:rPr lang="de-DE" dirty="0" err="1">
                <a:latin typeface="Arial" panose="020B0604020202020204" pitchFamily="34" charset="0"/>
                <a:cs typeface="Arial" panose="020B0604020202020204" pitchFamily="34" charset="0"/>
              </a:rPr>
              <a:t>Magistro</a:t>
            </a:r>
            <a:r>
              <a:rPr lang="de-DE" dirty="0">
                <a:latin typeface="Arial" panose="020B0604020202020204" pitchFamily="34" charset="0"/>
                <a:cs typeface="Arial" panose="020B0604020202020204" pitchFamily="34" charset="0"/>
              </a:rPr>
              <a:t> </a:t>
            </a:r>
            <a:r>
              <a:rPr lang="de-DE" dirty="0" err="1">
                <a:latin typeface="Arial" panose="020B0604020202020204" pitchFamily="34" charset="0"/>
                <a:cs typeface="Arial" panose="020B0604020202020204" pitchFamily="34" charset="0"/>
              </a:rPr>
              <a:t>discipuli</a:t>
            </a:r>
            <a:r>
              <a:rPr lang="de-DE" dirty="0">
                <a:latin typeface="Arial" panose="020B0604020202020204" pitchFamily="34" charset="0"/>
                <a:cs typeface="Arial" panose="020B0604020202020204" pitchFamily="34" charset="0"/>
              </a:rPr>
              <a:t> </a:t>
            </a:r>
            <a:r>
              <a:rPr lang="de-DE" dirty="0" err="1">
                <a:latin typeface="Arial" panose="020B0604020202020204" pitchFamily="34" charset="0"/>
                <a:cs typeface="Arial" panose="020B0604020202020204" pitchFamily="34" charset="0"/>
              </a:rPr>
              <a:t>boni</a:t>
            </a:r>
            <a:r>
              <a:rPr lang="de-DE" dirty="0">
                <a:latin typeface="Arial" panose="020B0604020202020204" pitchFamily="34" charset="0"/>
                <a:cs typeface="Arial" panose="020B0604020202020204" pitchFamily="34" charset="0"/>
              </a:rPr>
              <a:t> </a:t>
            </a:r>
            <a:r>
              <a:rPr lang="de-DE" dirty="0" err="1">
                <a:latin typeface="Arial" panose="020B0604020202020204" pitchFamily="34" charset="0"/>
                <a:cs typeface="Arial" panose="020B0604020202020204" pitchFamily="34" charset="0"/>
              </a:rPr>
              <a:t>laudandi</a:t>
            </a:r>
            <a:r>
              <a:rPr lang="de-DE" dirty="0">
                <a:latin typeface="Arial" panose="020B0604020202020204" pitchFamily="34" charset="0"/>
                <a:cs typeface="Arial" panose="020B0604020202020204" pitchFamily="34" charset="0"/>
              </a:rPr>
              <a:t> </a:t>
            </a:r>
            <a:r>
              <a:rPr lang="de-DE" dirty="0" err="1">
                <a:latin typeface="Arial" panose="020B0604020202020204" pitchFamily="34" charset="0"/>
                <a:cs typeface="Arial" panose="020B0604020202020204" pitchFamily="34" charset="0"/>
              </a:rPr>
              <a:t>sunt</a:t>
            </a:r>
            <a:r>
              <a:rPr lang="de-DE" dirty="0">
                <a:latin typeface="Arial" panose="020B0604020202020204" pitchFamily="34" charset="0"/>
                <a:cs typeface="Arial" panose="020B0604020202020204" pitchFamily="34" charset="0"/>
              </a:rPr>
              <a:t>. </a:t>
            </a:r>
          </a:p>
          <a:p>
            <a:pPr marL="0" indent="0">
              <a:buNone/>
            </a:pPr>
            <a:r>
              <a:rPr lang="de-DE" dirty="0">
                <a:latin typeface="Arial" panose="020B0604020202020204" pitchFamily="34" charset="0"/>
                <a:cs typeface="Arial" panose="020B0604020202020204" pitchFamily="34" charset="0"/>
              </a:rPr>
              <a:t>wörtlich:	Dem Lehrer sind gute Schüler zu lobende.</a:t>
            </a:r>
          </a:p>
          <a:p>
            <a:pPr marL="0" indent="0">
              <a:buNone/>
            </a:pPr>
            <a:r>
              <a:rPr lang="de-DE" dirty="0">
                <a:latin typeface="Arial" panose="020B0604020202020204" pitchFamily="34" charset="0"/>
                <a:cs typeface="Arial" panose="020B0604020202020204" pitchFamily="34" charset="0"/>
              </a:rPr>
              <a:t>besser:	Für den Lehrer sind gute Schüler zu loben.</a:t>
            </a:r>
          </a:p>
          <a:p>
            <a:pPr marL="0" indent="0">
              <a:buNone/>
            </a:pPr>
            <a:r>
              <a:rPr lang="de-DE" dirty="0">
                <a:latin typeface="Arial" panose="020B0604020202020204" pitchFamily="34" charset="0"/>
                <a:cs typeface="Arial" panose="020B0604020202020204" pitchFamily="34" charset="0"/>
              </a:rPr>
              <a:t>elegant:	Der Lehrer muss die guten Schüler loben.</a:t>
            </a:r>
          </a:p>
        </p:txBody>
      </p:sp>
      <p:sp>
        <p:nvSpPr>
          <p:cNvPr id="4" name="Sprechblase: oval 3">
            <a:extLst>
              <a:ext uri="{FF2B5EF4-FFF2-40B4-BE49-F238E27FC236}">
                <a16:creationId xmlns:a16="http://schemas.microsoft.com/office/drawing/2014/main" id="{C3D3E862-6885-4E1D-B150-1FBA9502D55B}"/>
              </a:ext>
            </a:extLst>
          </p:cNvPr>
          <p:cNvSpPr/>
          <p:nvPr/>
        </p:nvSpPr>
        <p:spPr>
          <a:xfrm>
            <a:off x="6881447" y="3429000"/>
            <a:ext cx="1641230" cy="791308"/>
          </a:xfrm>
          <a:prstGeom prst="wedgeEllipseCallout">
            <a:avLst>
              <a:gd name="adj1" fmla="val -41859"/>
              <a:gd name="adj2" fmla="val 65463"/>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err="1">
                <a:latin typeface="Arial" panose="020B0604020202020204" pitchFamily="34" charset="0"/>
                <a:cs typeface="Arial" panose="020B0604020202020204" pitchFamily="34" charset="0"/>
              </a:rPr>
              <a:t>laudare</a:t>
            </a:r>
            <a:r>
              <a:rPr lang="de-DE" dirty="0">
                <a:latin typeface="Arial" panose="020B0604020202020204" pitchFamily="34" charset="0"/>
                <a:cs typeface="Arial" panose="020B0604020202020204" pitchFamily="34" charset="0"/>
              </a:rPr>
              <a:t> - loben</a:t>
            </a:r>
          </a:p>
        </p:txBody>
      </p:sp>
    </p:spTree>
    <p:extLst>
      <p:ext uri="{BB962C8B-B14F-4D97-AF65-F5344CB8AC3E}">
        <p14:creationId xmlns:p14="http://schemas.microsoft.com/office/powerpoint/2010/main" val="2674612776"/>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left)">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Effect transition="in" filter="wipe(left)">
                                      <p:cBhvr>
                                        <p:cTn id="27" dur="500"/>
                                        <p:tgtEl>
                                          <p:spTgt spid="3">
                                            <p:txEl>
                                              <p:pRg st="5" end="5"/>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3">
                                            <p:txEl>
                                              <p:pRg st="6" end="6"/>
                                            </p:txEl>
                                          </p:spTgt>
                                        </p:tgtEl>
                                        <p:attrNameLst>
                                          <p:attrName>style.visibility</p:attrName>
                                        </p:attrNameLst>
                                      </p:cBhvr>
                                      <p:to>
                                        <p:strVal val="visible"/>
                                      </p:to>
                                    </p:set>
                                    <p:animEffect transition="in" filter="wipe(left)">
                                      <p:cBhvr>
                                        <p:cTn id="32" dur="500"/>
                                        <p:tgtEl>
                                          <p:spTgt spid="3">
                                            <p:txEl>
                                              <p:pRg st="6" end="6"/>
                                            </p:txEl>
                                          </p:spTgt>
                                        </p:tgtEl>
                                      </p:cBhvr>
                                    </p:animEffect>
                                  </p:childTnLst>
                                </p:cTn>
                              </p:par>
                            </p:childTnLst>
                          </p:cTn>
                        </p:par>
                        <p:par>
                          <p:cTn id="33" fill="hold">
                            <p:stCondLst>
                              <p:cond delay="500"/>
                            </p:stCondLst>
                            <p:childTnLst>
                              <p:par>
                                <p:cTn id="34" presetID="2" presetClass="entr" presetSubtype="3" fill="hold" grpId="0" nodeType="afterEffect">
                                  <p:stCondLst>
                                    <p:cond delay="0"/>
                                  </p:stCondLst>
                                  <p:childTnLst>
                                    <p:set>
                                      <p:cBhvr>
                                        <p:cTn id="35" dur="1" fill="hold">
                                          <p:stCondLst>
                                            <p:cond delay="0"/>
                                          </p:stCondLst>
                                        </p:cTn>
                                        <p:tgtEl>
                                          <p:spTgt spid="4"/>
                                        </p:tgtEl>
                                        <p:attrNameLst>
                                          <p:attrName>style.visibility</p:attrName>
                                        </p:attrNameLst>
                                      </p:cBhvr>
                                      <p:to>
                                        <p:strVal val="visible"/>
                                      </p:to>
                                    </p:set>
                                    <p:anim calcmode="lin" valueType="num">
                                      <p:cBhvr additive="base">
                                        <p:cTn id="36" dur="500" fill="hold"/>
                                        <p:tgtEl>
                                          <p:spTgt spid="4"/>
                                        </p:tgtEl>
                                        <p:attrNameLst>
                                          <p:attrName>ppt_x</p:attrName>
                                        </p:attrNameLst>
                                      </p:cBhvr>
                                      <p:tavLst>
                                        <p:tav tm="0">
                                          <p:val>
                                            <p:strVal val="1+#ppt_w/2"/>
                                          </p:val>
                                        </p:tav>
                                        <p:tav tm="100000">
                                          <p:val>
                                            <p:strVal val="#ppt_x"/>
                                          </p:val>
                                        </p:tav>
                                      </p:tavLst>
                                    </p:anim>
                                    <p:anim calcmode="lin" valueType="num">
                                      <p:cBhvr additive="base">
                                        <p:cTn id="37" dur="500" fill="hold"/>
                                        <p:tgtEl>
                                          <p:spTgt spid="4"/>
                                        </p:tgtEl>
                                        <p:attrNameLst>
                                          <p:attrName>ppt_y</p:attrName>
                                        </p:attrNameLst>
                                      </p:cBhvr>
                                      <p:tavLst>
                                        <p:tav tm="0">
                                          <p:val>
                                            <p:strVal val="0-#ppt_h/2"/>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22" presetClass="entr" presetSubtype="8" fill="hold" grpId="0"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wipe(left)">
                                      <p:cBhvr>
                                        <p:cTn id="42" dur="500"/>
                                        <p:tgtEl>
                                          <p:spTgt spid="3">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22" presetClass="entr" presetSubtype="8" fill="hold" grpId="0" nodeType="clickEffect">
                                  <p:stCondLst>
                                    <p:cond delay="0"/>
                                  </p:stCondLst>
                                  <p:childTnLst>
                                    <p:set>
                                      <p:cBhvr>
                                        <p:cTn id="46" dur="1" fill="hold">
                                          <p:stCondLst>
                                            <p:cond delay="0"/>
                                          </p:stCondLst>
                                        </p:cTn>
                                        <p:tgtEl>
                                          <p:spTgt spid="3">
                                            <p:txEl>
                                              <p:pRg st="8" end="8"/>
                                            </p:txEl>
                                          </p:spTgt>
                                        </p:tgtEl>
                                        <p:attrNameLst>
                                          <p:attrName>style.visibility</p:attrName>
                                        </p:attrNameLst>
                                      </p:cBhvr>
                                      <p:to>
                                        <p:strVal val="visible"/>
                                      </p:to>
                                    </p:set>
                                    <p:animEffect transition="in" filter="wipe(left)">
                                      <p:cBhvr>
                                        <p:cTn id="47" dur="500"/>
                                        <p:tgtEl>
                                          <p:spTgt spid="3">
                                            <p:txEl>
                                              <p:pRg st="8" end="8"/>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22" presetClass="entr" presetSubtype="8" fill="hold" grpId="0" nodeType="clickEffect">
                                  <p:stCondLst>
                                    <p:cond delay="0"/>
                                  </p:stCondLst>
                                  <p:childTnLst>
                                    <p:set>
                                      <p:cBhvr>
                                        <p:cTn id="51" dur="1" fill="hold">
                                          <p:stCondLst>
                                            <p:cond delay="0"/>
                                          </p:stCondLst>
                                        </p:cTn>
                                        <p:tgtEl>
                                          <p:spTgt spid="3">
                                            <p:txEl>
                                              <p:pRg st="9" end="9"/>
                                            </p:txEl>
                                          </p:spTgt>
                                        </p:tgtEl>
                                        <p:attrNameLst>
                                          <p:attrName>style.visibility</p:attrName>
                                        </p:attrNameLst>
                                      </p:cBhvr>
                                      <p:to>
                                        <p:strVal val="visible"/>
                                      </p:to>
                                    </p:set>
                                    <p:animEffect transition="in" filter="wipe(left)">
                                      <p:cBhvr>
                                        <p:cTn id="52" dur="500"/>
                                        <p:tgtEl>
                                          <p:spTgt spid="3">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P spid="4"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78E123F-A570-4742-ADFA-17262951351C}"/>
              </a:ext>
            </a:extLst>
          </p:cNvPr>
          <p:cNvSpPr>
            <a:spLocks noGrp="1"/>
          </p:cNvSpPr>
          <p:nvPr>
            <p:ph type="title"/>
          </p:nvPr>
        </p:nvSpPr>
        <p:spPr>
          <a:xfrm>
            <a:off x="838200" y="1710"/>
            <a:ext cx="10515600" cy="1325563"/>
          </a:xfrm>
        </p:spPr>
        <p:txBody>
          <a:bodyPr/>
          <a:lstStyle/>
          <a:p>
            <a:r>
              <a:rPr lang="de-DE" dirty="0">
                <a:latin typeface="Arial" panose="020B0604020202020204" pitchFamily="34" charset="0"/>
                <a:cs typeface="Arial" panose="020B0604020202020204" pitchFamily="34" charset="0"/>
              </a:rPr>
              <a:t>Noch ein Beispielsatz:</a:t>
            </a:r>
          </a:p>
        </p:txBody>
      </p:sp>
      <p:sp>
        <p:nvSpPr>
          <p:cNvPr id="3" name="Inhaltsplatzhalter 2">
            <a:extLst>
              <a:ext uri="{FF2B5EF4-FFF2-40B4-BE49-F238E27FC236}">
                <a16:creationId xmlns:a16="http://schemas.microsoft.com/office/drawing/2014/main" id="{87F6FA37-D1F7-4A4C-AF45-19DAF0AF131C}"/>
              </a:ext>
            </a:extLst>
          </p:cNvPr>
          <p:cNvSpPr>
            <a:spLocks noGrp="1"/>
          </p:cNvSpPr>
          <p:nvPr>
            <p:ph idx="1"/>
          </p:nvPr>
        </p:nvSpPr>
        <p:spPr>
          <a:xfrm>
            <a:off x="0" y="1169135"/>
            <a:ext cx="12086492" cy="4995496"/>
          </a:xfrm>
        </p:spPr>
        <p:txBody>
          <a:bodyPr>
            <a:normAutofit lnSpcReduction="10000"/>
          </a:bodyPr>
          <a:lstStyle/>
          <a:p>
            <a:pPr marL="0" indent="0">
              <a:buNone/>
            </a:pPr>
            <a:r>
              <a:rPr lang="de-DE" dirty="0">
                <a:latin typeface="Arial" panose="020B0604020202020204" pitchFamily="34" charset="0"/>
                <a:cs typeface="Arial" panose="020B0604020202020204" pitchFamily="34" charset="0"/>
              </a:rPr>
              <a:t>		</a:t>
            </a:r>
            <a:r>
              <a:rPr lang="de-DE" dirty="0" err="1">
                <a:latin typeface="Arial" panose="020B0604020202020204" pitchFamily="34" charset="0"/>
                <a:cs typeface="Arial" panose="020B0604020202020204" pitchFamily="34" charset="0"/>
              </a:rPr>
              <a:t>Militibus</a:t>
            </a:r>
            <a:r>
              <a:rPr lang="de-DE" dirty="0">
                <a:latin typeface="Arial" panose="020B0604020202020204" pitchFamily="34" charset="0"/>
                <a:cs typeface="Arial" panose="020B0604020202020204" pitchFamily="34" charset="0"/>
              </a:rPr>
              <a:t> </a:t>
            </a:r>
            <a:r>
              <a:rPr lang="de-DE" dirty="0" err="1">
                <a:latin typeface="Arial" panose="020B0604020202020204" pitchFamily="34" charset="0"/>
                <a:cs typeface="Arial" panose="020B0604020202020204" pitchFamily="34" charset="0"/>
              </a:rPr>
              <a:t>proelia</a:t>
            </a:r>
            <a:r>
              <a:rPr lang="de-DE" dirty="0">
                <a:latin typeface="Arial" panose="020B0604020202020204" pitchFamily="34" charset="0"/>
                <a:cs typeface="Arial" panose="020B0604020202020204" pitchFamily="34" charset="0"/>
              </a:rPr>
              <a:t> non </a:t>
            </a:r>
            <a:r>
              <a:rPr lang="de-DE" dirty="0" err="1">
                <a:latin typeface="Arial" panose="020B0604020202020204" pitchFamily="34" charset="0"/>
                <a:cs typeface="Arial" panose="020B0604020202020204" pitchFamily="34" charset="0"/>
              </a:rPr>
              <a:t>fugienda</a:t>
            </a:r>
            <a:r>
              <a:rPr lang="de-DE" dirty="0">
                <a:latin typeface="Arial" panose="020B0604020202020204" pitchFamily="34" charset="0"/>
                <a:cs typeface="Arial" panose="020B0604020202020204" pitchFamily="34" charset="0"/>
              </a:rPr>
              <a:t> est.</a:t>
            </a:r>
          </a:p>
          <a:p>
            <a:pPr marL="0" indent="0">
              <a:buNone/>
            </a:pPr>
            <a:r>
              <a:rPr lang="de-DE" dirty="0">
                <a:latin typeface="Arial" panose="020B0604020202020204" pitchFamily="34" charset="0"/>
                <a:cs typeface="Arial" panose="020B0604020202020204" pitchFamily="34" charset="0"/>
              </a:rPr>
              <a:t>wörtlich:     Den Soldaten ist die Schlacht eine nicht zu fliehende.</a:t>
            </a:r>
          </a:p>
          <a:p>
            <a:pPr marL="0" indent="0">
              <a:buNone/>
            </a:pPr>
            <a:r>
              <a:rPr lang="de-DE" sz="1400" dirty="0">
                <a:latin typeface="Arial" panose="020B0604020202020204" pitchFamily="34" charset="0"/>
                <a:cs typeface="Arial" panose="020B0604020202020204" pitchFamily="34" charset="0"/>
              </a:rPr>
              <a:t>etwas </a:t>
            </a:r>
            <a:r>
              <a:rPr lang="de-DE" dirty="0">
                <a:latin typeface="Arial" panose="020B0604020202020204" pitchFamily="34" charset="0"/>
                <a:cs typeface="Arial" panose="020B0604020202020204" pitchFamily="34" charset="0"/>
              </a:rPr>
              <a:t>besser: Für die Soldaten ist die Schlacht nicht zu fliehen.</a:t>
            </a:r>
          </a:p>
          <a:p>
            <a:pPr marL="0" indent="0">
              <a:buNone/>
            </a:pPr>
            <a:r>
              <a:rPr lang="de-DE" dirty="0">
                <a:latin typeface="Arial" panose="020B0604020202020204" pitchFamily="34" charset="0"/>
                <a:cs typeface="Arial" panose="020B0604020202020204" pitchFamily="34" charset="0"/>
              </a:rPr>
              <a:t>elegant:     Die Soldaten dürfen vor der Schlacht nicht fliehen.</a:t>
            </a:r>
          </a:p>
          <a:p>
            <a:pPr marL="0" indent="0">
              <a:buNone/>
            </a:pPr>
            <a:endParaRPr lang="de-DE" dirty="0">
              <a:latin typeface="Arial" panose="020B0604020202020204" pitchFamily="34" charset="0"/>
              <a:cs typeface="Arial" panose="020B0604020202020204" pitchFamily="34" charset="0"/>
            </a:endParaRPr>
          </a:p>
          <a:p>
            <a:pPr marL="0" indent="0">
              <a:buNone/>
            </a:pPr>
            <a:r>
              <a:rPr lang="de-DE" dirty="0">
                <a:latin typeface="Arial" panose="020B0604020202020204" pitchFamily="34" charset="0"/>
                <a:cs typeface="Arial" panose="020B0604020202020204" pitchFamily="34" charset="0"/>
              </a:rPr>
              <a:t>Probiert es selbst:</a:t>
            </a:r>
          </a:p>
          <a:p>
            <a:pPr marL="0" indent="0">
              <a:buNone/>
            </a:pPr>
            <a:r>
              <a:rPr lang="de-DE" dirty="0">
                <a:latin typeface="Arial" panose="020B0604020202020204" pitchFamily="34" charset="0"/>
                <a:cs typeface="Arial" panose="020B0604020202020204" pitchFamily="34" charset="0"/>
              </a:rPr>
              <a:t>		</a:t>
            </a:r>
            <a:r>
              <a:rPr lang="de-DE" dirty="0" err="1">
                <a:latin typeface="Arial" panose="020B0604020202020204" pitchFamily="34" charset="0"/>
                <a:cs typeface="Arial" panose="020B0604020202020204" pitchFamily="34" charset="0"/>
              </a:rPr>
              <a:t>Hominibus</a:t>
            </a:r>
            <a:r>
              <a:rPr lang="de-DE" dirty="0">
                <a:latin typeface="Arial" panose="020B0604020202020204" pitchFamily="34" charset="0"/>
                <a:cs typeface="Arial" panose="020B0604020202020204" pitchFamily="34" charset="0"/>
              </a:rPr>
              <a:t> </a:t>
            </a:r>
            <a:r>
              <a:rPr lang="de-DE" dirty="0" err="1">
                <a:latin typeface="Arial" panose="020B0604020202020204" pitchFamily="34" charset="0"/>
                <a:cs typeface="Arial" panose="020B0604020202020204" pitchFamily="34" charset="0"/>
              </a:rPr>
              <a:t>villa</a:t>
            </a:r>
            <a:r>
              <a:rPr lang="de-DE" dirty="0">
                <a:latin typeface="Arial" panose="020B0604020202020204" pitchFamily="34" charset="0"/>
                <a:cs typeface="Arial" panose="020B0604020202020204" pitchFamily="34" charset="0"/>
              </a:rPr>
              <a:t> </a:t>
            </a:r>
            <a:r>
              <a:rPr lang="de-DE" dirty="0" err="1">
                <a:latin typeface="Arial" panose="020B0604020202020204" pitchFamily="34" charset="0"/>
                <a:cs typeface="Arial" panose="020B0604020202020204" pitchFamily="34" charset="0"/>
              </a:rPr>
              <a:t>relinquenda</a:t>
            </a:r>
            <a:r>
              <a:rPr lang="de-DE" dirty="0">
                <a:latin typeface="Arial" panose="020B0604020202020204" pitchFamily="34" charset="0"/>
                <a:cs typeface="Arial" panose="020B0604020202020204" pitchFamily="34" charset="0"/>
              </a:rPr>
              <a:t> non est. </a:t>
            </a:r>
          </a:p>
          <a:p>
            <a:pPr marL="0" indent="0">
              <a:buNone/>
            </a:pPr>
            <a:r>
              <a:rPr lang="de-DE" dirty="0">
                <a:latin typeface="Arial" panose="020B0604020202020204" pitchFamily="34" charset="0"/>
                <a:cs typeface="Arial" panose="020B0604020202020204" pitchFamily="34" charset="0"/>
              </a:rPr>
              <a:t>wörtlich:	Für die Menschen ist das Landhaus ein nicht zu verlassendes.</a:t>
            </a:r>
          </a:p>
          <a:p>
            <a:pPr marL="0" indent="0">
              <a:buNone/>
            </a:pPr>
            <a:r>
              <a:rPr lang="de-DE" dirty="0">
                <a:latin typeface="Arial" panose="020B0604020202020204" pitchFamily="34" charset="0"/>
                <a:cs typeface="Arial" panose="020B0604020202020204" pitchFamily="34" charset="0"/>
              </a:rPr>
              <a:t>besser:	Für die Menschen ist das Landhaus nicht zu verlassen.</a:t>
            </a:r>
          </a:p>
          <a:p>
            <a:pPr marL="0" indent="0">
              <a:buNone/>
            </a:pPr>
            <a:r>
              <a:rPr lang="de-DE" dirty="0">
                <a:latin typeface="Arial" panose="020B0604020202020204" pitchFamily="34" charset="0"/>
                <a:cs typeface="Arial" panose="020B0604020202020204" pitchFamily="34" charset="0"/>
              </a:rPr>
              <a:t>elegant:	Die Menschen dürfen das Landhaus nicht verlassen.</a:t>
            </a:r>
          </a:p>
        </p:txBody>
      </p:sp>
      <p:sp>
        <p:nvSpPr>
          <p:cNvPr id="4" name="Sprechblase: oval 3">
            <a:extLst>
              <a:ext uri="{FF2B5EF4-FFF2-40B4-BE49-F238E27FC236}">
                <a16:creationId xmlns:a16="http://schemas.microsoft.com/office/drawing/2014/main" id="{C3D3E862-6885-4E1D-B150-1FBA9502D55B}"/>
              </a:ext>
            </a:extLst>
          </p:cNvPr>
          <p:cNvSpPr/>
          <p:nvPr/>
        </p:nvSpPr>
        <p:spPr>
          <a:xfrm>
            <a:off x="5392617" y="3089033"/>
            <a:ext cx="1817076" cy="791308"/>
          </a:xfrm>
          <a:prstGeom prst="wedgeEllipseCallout">
            <a:avLst>
              <a:gd name="adj1" fmla="val -41859"/>
              <a:gd name="adj2" fmla="val 65463"/>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err="1">
                <a:latin typeface="Arial" panose="020B0604020202020204" pitchFamily="34" charset="0"/>
                <a:cs typeface="Arial" panose="020B0604020202020204" pitchFamily="34" charset="0"/>
              </a:rPr>
              <a:t>relinquere</a:t>
            </a:r>
            <a:r>
              <a:rPr lang="de-DE" dirty="0">
                <a:latin typeface="Arial" panose="020B0604020202020204" pitchFamily="34" charset="0"/>
                <a:cs typeface="Arial" panose="020B0604020202020204" pitchFamily="34" charset="0"/>
              </a:rPr>
              <a:t>- verlassen</a:t>
            </a:r>
          </a:p>
        </p:txBody>
      </p:sp>
      <p:sp>
        <p:nvSpPr>
          <p:cNvPr id="5" name="Textfeld 4">
            <a:extLst>
              <a:ext uri="{FF2B5EF4-FFF2-40B4-BE49-F238E27FC236}">
                <a16:creationId xmlns:a16="http://schemas.microsoft.com/office/drawing/2014/main" id="{E332AACE-2593-4148-A9DD-782F7977D401}"/>
              </a:ext>
            </a:extLst>
          </p:cNvPr>
          <p:cNvSpPr txBox="1"/>
          <p:nvPr/>
        </p:nvSpPr>
        <p:spPr>
          <a:xfrm>
            <a:off x="2063260" y="6164631"/>
            <a:ext cx="9050215" cy="369332"/>
          </a:xfrm>
          <a:prstGeom prst="rect">
            <a:avLst/>
          </a:prstGeom>
          <a:noFill/>
        </p:spPr>
        <p:txBody>
          <a:bodyPr wrap="square" rtlCol="0">
            <a:spAutoFit/>
          </a:bodyPr>
          <a:lstStyle/>
          <a:p>
            <a:r>
              <a:rPr lang="de-DE" dirty="0">
                <a:latin typeface="Arial" panose="020B0604020202020204" pitchFamily="34" charset="0"/>
                <a:cs typeface="Arial" panose="020B0604020202020204" pitchFamily="34" charset="0"/>
              </a:rPr>
              <a:t>Und nun los. Auf dem Zettel gibt es noch acht Übungssätze zum Vorbereiten!</a:t>
            </a:r>
          </a:p>
        </p:txBody>
      </p:sp>
    </p:spTree>
    <p:extLst>
      <p:ext uri="{BB962C8B-B14F-4D97-AF65-F5344CB8AC3E}">
        <p14:creationId xmlns:p14="http://schemas.microsoft.com/office/powerpoint/2010/main" val="921577794"/>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left)">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Effect transition="in" filter="wipe(left)">
                                      <p:cBhvr>
                                        <p:cTn id="27" dur="500"/>
                                        <p:tgtEl>
                                          <p:spTgt spid="3">
                                            <p:txEl>
                                              <p:pRg st="5" end="5"/>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3">
                                            <p:txEl>
                                              <p:pRg st="6" end="6"/>
                                            </p:txEl>
                                          </p:spTgt>
                                        </p:tgtEl>
                                        <p:attrNameLst>
                                          <p:attrName>style.visibility</p:attrName>
                                        </p:attrNameLst>
                                      </p:cBhvr>
                                      <p:to>
                                        <p:strVal val="visible"/>
                                      </p:to>
                                    </p:set>
                                    <p:animEffect transition="in" filter="wipe(left)">
                                      <p:cBhvr>
                                        <p:cTn id="32" dur="500"/>
                                        <p:tgtEl>
                                          <p:spTgt spid="3">
                                            <p:txEl>
                                              <p:pRg st="6" end="6"/>
                                            </p:txEl>
                                          </p:spTgt>
                                        </p:tgtEl>
                                      </p:cBhvr>
                                    </p:animEffect>
                                  </p:childTnLst>
                                </p:cTn>
                              </p:par>
                            </p:childTnLst>
                          </p:cTn>
                        </p:par>
                        <p:par>
                          <p:cTn id="33" fill="hold">
                            <p:stCondLst>
                              <p:cond delay="500"/>
                            </p:stCondLst>
                            <p:childTnLst>
                              <p:par>
                                <p:cTn id="34" presetID="2" presetClass="entr" presetSubtype="3" fill="hold" grpId="0" nodeType="afterEffect">
                                  <p:stCondLst>
                                    <p:cond delay="0"/>
                                  </p:stCondLst>
                                  <p:childTnLst>
                                    <p:set>
                                      <p:cBhvr>
                                        <p:cTn id="35" dur="1" fill="hold">
                                          <p:stCondLst>
                                            <p:cond delay="0"/>
                                          </p:stCondLst>
                                        </p:cTn>
                                        <p:tgtEl>
                                          <p:spTgt spid="4"/>
                                        </p:tgtEl>
                                        <p:attrNameLst>
                                          <p:attrName>style.visibility</p:attrName>
                                        </p:attrNameLst>
                                      </p:cBhvr>
                                      <p:to>
                                        <p:strVal val="visible"/>
                                      </p:to>
                                    </p:set>
                                    <p:anim calcmode="lin" valueType="num">
                                      <p:cBhvr additive="base">
                                        <p:cTn id="36" dur="500" fill="hold"/>
                                        <p:tgtEl>
                                          <p:spTgt spid="4"/>
                                        </p:tgtEl>
                                        <p:attrNameLst>
                                          <p:attrName>ppt_x</p:attrName>
                                        </p:attrNameLst>
                                      </p:cBhvr>
                                      <p:tavLst>
                                        <p:tav tm="0">
                                          <p:val>
                                            <p:strVal val="1+#ppt_w/2"/>
                                          </p:val>
                                        </p:tav>
                                        <p:tav tm="100000">
                                          <p:val>
                                            <p:strVal val="#ppt_x"/>
                                          </p:val>
                                        </p:tav>
                                      </p:tavLst>
                                    </p:anim>
                                    <p:anim calcmode="lin" valueType="num">
                                      <p:cBhvr additive="base">
                                        <p:cTn id="37" dur="500" fill="hold"/>
                                        <p:tgtEl>
                                          <p:spTgt spid="4"/>
                                        </p:tgtEl>
                                        <p:attrNameLst>
                                          <p:attrName>ppt_y</p:attrName>
                                        </p:attrNameLst>
                                      </p:cBhvr>
                                      <p:tavLst>
                                        <p:tav tm="0">
                                          <p:val>
                                            <p:strVal val="0-#ppt_h/2"/>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22" presetClass="entr" presetSubtype="8" fill="hold" grpId="0"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wipe(left)">
                                      <p:cBhvr>
                                        <p:cTn id="42" dur="500"/>
                                        <p:tgtEl>
                                          <p:spTgt spid="3">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22" presetClass="entr" presetSubtype="8" fill="hold" grpId="0" nodeType="clickEffect">
                                  <p:stCondLst>
                                    <p:cond delay="0"/>
                                  </p:stCondLst>
                                  <p:childTnLst>
                                    <p:set>
                                      <p:cBhvr>
                                        <p:cTn id="46" dur="1" fill="hold">
                                          <p:stCondLst>
                                            <p:cond delay="0"/>
                                          </p:stCondLst>
                                        </p:cTn>
                                        <p:tgtEl>
                                          <p:spTgt spid="3">
                                            <p:txEl>
                                              <p:pRg st="8" end="8"/>
                                            </p:txEl>
                                          </p:spTgt>
                                        </p:tgtEl>
                                        <p:attrNameLst>
                                          <p:attrName>style.visibility</p:attrName>
                                        </p:attrNameLst>
                                      </p:cBhvr>
                                      <p:to>
                                        <p:strVal val="visible"/>
                                      </p:to>
                                    </p:set>
                                    <p:animEffect transition="in" filter="wipe(left)">
                                      <p:cBhvr>
                                        <p:cTn id="47" dur="500"/>
                                        <p:tgtEl>
                                          <p:spTgt spid="3">
                                            <p:txEl>
                                              <p:pRg st="8" end="8"/>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22" presetClass="entr" presetSubtype="8" fill="hold" grpId="0" nodeType="clickEffect">
                                  <p:stCondLst>
                                    <p:cond delay="0"/>
                                  </p:stCondLst>
                                  <p:childTnLst>
                                    <p:set>
                                      <p:cBhvr>
                                        <p:cTn id="51" dur="1" fill="hold">
                                          <p:stCondLst>
                                            <p:cond delay="0"/>
                                          </p:stCondLst>
                                        </p:cTn>
                                        <p:tgtEl>
                                          <p:spTgt spid="3">
                                            <p:txEl>
                                              <p:pRg st="9" end="9"/>
                                            </p:txEl>
                                          </p:spTgt>
                                        </p:tgtEl>
                                        <p:attrNameLst>
                                          <p:attrName>style.visibility</p:attrName>
                                        </p:attrNameLst>
                                      </p:cBhvr>
                                      <p:to>
                                        <p:strVal val="visible"/>
                                      </p:to>
                                    </p:set>
                                    <p:animEffect transition="in" filter="wipe(left)">
                                      <p:cBhvr>
                                        <p:cTn id="52" dur="500"/>
                                        <p:tgtEl>
                                          <p:spTgt spid="3">
                                            <p:txEl>
                                              <p:pRg st="9" end="9"/>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22" presetClass="entr" presetSubtype="8" fill="hold" grpId="0" nodeType="clickEffect">
                                  <p:stCondLst>
                                    <p:cond delay="0"/>
                                  </p:stCondLst>
                                  <p:childTnLst>
                                    <p:set>
                                      <p:cBhvr>
                                        <p:cTn id="56" dur="1" fill="hold">
                                          <p:stCondLst>
                                            <p:cond delay="0"/>
                                          </p:stCondLst>
                                        </p:cTn>
                                        <p:tgtEl>
                                          <p:spTgt spid="5"/>
                                        </p:tgtEl>
                                        <p:attrNameLst>
                                          <p:attrName>style.visibility</p:attrName>
                                        </p:attrNameLst>
                                      </p:cBhvr>
                                      <p:to>
                                        <p:strVal val="visible"/>
                                      </p:to>
                                    </p:set>
                                    <p:animEffect transition="in" filter="wipe(left)">
                                      <p:cBhvr>
                                        <p:cTn id="5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P spid="4" grpId="0" animBg="1"/>
      <p:bldP spid="5" grpId="0"/>
    </p:bldLst>
  </p:timing>
</p:sld>
</file>

<file path=ppt/theme/theme1.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Benutzerdefiniert 2">
      <a:majorFont>
        <a:latin typeface="Tiresias PCfont"/>
        <a:ea typeface=""/>
        <a:cs typeface=""/>
      </a:majorFont>
      <a:minorFont>
        <a:latin typeface="Tiresias PCfon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885</Words>
  <Application>Microsoft Office PowerPoint</Application>
  <PresentationFormat>Breitbild</PresentationFormat>
  <Paragraphs>124</Paragraphs>
  <Slides>6</Slides>
  <Notes>1</Notes>
  <HiddenSlides>0</HiddenSlides>
  <MMClips>0</MMClips>
  <ScaleCrop>false</ScaleCrop>
  <HeadingPairs>
    <vt:vector size="6" baseType="variant">
      <vt:variant>
        <vt:lpstr>Verwendete Schriftarten</vt:lpstr>
      </vt:variant>
      <vt:variant>
        <vt:i4>3</vt:i4>
      </vt:variant>
      <vt:variant>
        <vt:lpstr>Design</vt:lpstr>
      </vt:variant>
      <vt:variant>
        <vt:i4>1</vt:i4>
      </vt:variant>
      <vt:variant>
        <vt:lpstr>Folientitel</vt:lpstr>
      </vt:variant>
      <vt:variant>
        <vt:i4>6</vt:i4>
      </vt:variant>
    </vt:vector>
  </HeadingPairs>
  <TitlesOfParts>
    <vt:vector size="10" baseType="lpstr">
      <vt:lpstr>Arial</vt:lpstr>
      <vt:lpstr>Calibri</vt:lpstr>
      <vt:lpstr>Tiresias PCfont</vt:lpstr>
      <vt:lpstr>Office</vt:lpstr>
      <vt:lpstr>PowerPoint-Präsentation</vt:lpstr>
      <vt:lpstr>Aufgaben für den 23. März 2020</vt:lpstr>
      <vt:lpstr>PowerPoint-Präsentation</vt:lpstr>
      <vt:lpstr>PowerPoint-Präsentation</vt:lpstr>
      <vt:lpstr>Ein Beispielsatz</vt:lpstr>
      <vt:lpstr>Noch ein Beispielsatz:</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Cicero und Cleopatra</dc:title>
  <dc:creator>Ralph Christian Schöttker</dc:creator>
  <cp:lastModifiedBy>Ralph Christian Schöttker</cp:lastModifiedBy>
  <cp:revision>135</cp:revision>
  <dcterms:created xsi:type="dcterms:W3CDTF">2016-07-31T08:32:44Z</dcterms:created>
  <dcterms:modified xsi:type="dcterms:W3CDTF">2020-03-23T12:43:17Z</dcterms:modified>
</cp:coreProperties>
</file>